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6858000" cy="9144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642" autoAdjust="0"/>
    <p:restoredTop sz="94660"/>
  </p:normalViewPr>
  <p:slideViewPr>
    <p:cSldViewPr>
      <p:cViewPr>
        <p:scale>
          <a:sx n="100" d="100"/>
          <a:sy n="100" d="100"/>
        </p:scale>
        <p:origin x="1420" y="-208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Jane Gevens" userId="84dc17a6-d076-4564-8914-490d84f8c004" providerId="ADAL" clId="{E899A536-0222-4E00-850D-0B02849C0AD0}"/>
    <pc:docChg chg="custSel modSld">
      <pc:chgData name="Amanda Jane Gevens" userId="84dc17a6-d076-4564-8914-490d84f8c004" providerId="ADAL" clId="{E899A536-0222-4E00-850D-0B02849C0AD0}" dt="2026-03-08T13:55:43.403" v="49" actId="14734"/>
      <pc:docMkLst>
        <pc:docMk/>
      </pc:docMkLst>
      <pc:sldChg chg="modSp mod">
        <pc:chgData name="Amanda Jane Gevens" userId="84dc17a6-d076-4564-8914-490d84f8c004" providerId="ADAL" clId="{E899A536-0222-4E00-850D-0B02849C0AD0}" dt="2026-03-08T13:38:16.175" v="37" actId="113"/>
        <pc:sldMkLst>
          <pc:docMk/>
          <pc:sldMk cId="708350194" sldId="256"/>
        </pc:sldMkLst>
        <pc:spChg chg="mod">
          <ac:chgData name="Amanda Jane Gevens" userId="84dc17a6-d076-4564-8914-490d84f8c004" providerId="ADAL" clId="{E899A536-0222-4E00-850D-0B02849C0AD0}" dt="2026-03-08T13:17:37.002" v="20" actId="20577"/>
          <ac:spMkLst>
            <pc:docMk/>
            <pc:sldMk cId="708350194" sldId="256"/>
            <ac:spMk id="2" creationId="{00000000-0000-0000-0000-000000000000}"/>
          </ac:spMkLst>
        </pc:spChg>
        <pc:graphicFrameChg chg="modGraphic">
          <ac:chgData name="Amanda Jane Gevens" userId="84dc17a6-d076-4564-8914-490d84f8c004" providerId="ADAL" clId="{E899A536-0222-4E00-850D-0B02849C0AD0}" dt="2026-03-08T13:38:16.175" v="37" actId="113"/>
          <ac:graphicFrameMkLst>
            <pc:docMk/>
            <pc:sldMk cId="708350194" sldId="256"/>
            <ac:graphicFrameMk id="4" creationId="{00000000-0000-0000-0000-000000000000}"/>
          </ac:graphicFrameMkLst>
        </pc:graphicFrameChg>
      </pc:sldChg>
      <pc:sldChg chg="modSp mod">
        <pc:chgData name="Amanda Jane Gevens" userId="84dc17a6-d076-4564-8914-490d84f8c004" providerId="ADAL" clId="{E899A536-0222-4E00-850D-0B02849C0AD0}" dt="2026-03-08T13:40:25.832" v="39" actId="113"/>
        <pc:sldMkLst>
          <pc:docMk/>
          <pc:sldMk cId="3435289146" sldId="257"/>
        </pc:sldMkLst>
        <pc:graphicFrameChg chg="modGraphic">
          <ac:chgData name="Amanda Jane Gevens" userId="84dc17a6-d076-4564-8914-490d84f8c004" providerId="ADAL" clId="{E899A536-0222-4E00-850D-0B02849C0AD0}" dt="2026-03-08T13:40:25.832" v="39" actId="113"/>
          <ac:graphicFrameMkLst>
            <pc:docMk/>
            <pc:sldMk cId="3435289146" sldId="257"/>
            <ac:graphicFrameMk id="4" creationId="{00000000-0000-0000-0000-000000000000}"/>
          </ac:graphicFrameMkLst>
        </pc:graphicFrameChg>
      </pc:sldChg>
      <pc:sldChg chg="modSp mod">
        <pc:chgData name="Amanda Jane Gevens" userId="84dc17a6-d076-4564-8914-490d84f8c004" providerId="ADAL" clId="{E899A536-0222-4E00-850D-0B02849C0AD0}" dt="2026-03-08T13:55:43.403" v="49" actId="14734"/>
        <pc:sldMkLst>
          <pc:docMk/>
          <pc:sldMk cId="683171057" sldId="260"/>
        </pc:sldMkLst>
        <pc:graphicFrameChg chg="modGraphic">
          <ac:chgData name="Amanda Jane Gevens" userId="84dc17a6-d076-4564-8914-490d84f8c004" providerId="ADAL" clId="{E899A536-0222-4E00-850D-0B02849C0AD0}" dt="2026-03-08T13:55:43.403" v="49" actId="14734"/>
          <ac:graphicFrameMkLst>
            <pc:docMk/>
            <pc:sldMk cId="683171057" sldId="260"/>
            <ac:graphicFrameMk id="4" creationId="{00000000-0000-0000-0000-000000000000}"/>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ED6371-D33F-4DEE-B84A-4077CBE57250}"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2029137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ED6371-D33F-4DEE-B84A-4077CBE57250}"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749175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ED6371-D33F-4DEE-B84A-4077CBE57250}"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262750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9ED6371-D33F-4DEE-B84A-4077CBE57250}"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46541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9ED6371-D33F-4DEE-B84A-4077CBE57250}" type="datetimeFigureOut">
              <a:rPr lang="en-US" smtClean="0"/>
              <a:t>3/7/2026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1216243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9ED6371-D33F-4DEE-B84A-4077CBE57250}" type="datetimeFigureOut">
              <a:rPr lang="en-US" smtClean="0"/>
              <a:t>3/7/2026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4211619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ED6371-D33F-4DEE-B84A-4077CBE57250}" type="datetimeFigureOut">
              <a:rPr lang="en-US" smtClean="0"/>
              <a:t>3/7/2026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270360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ED6371-D33F-4DEE-B84A-4077CBE57250}"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4094826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ED6371-D33F-4DEE-B84A-4077CBE57250}" type="datetimeFigureOut">
              <a:rPr lang="en-US" smtClean="0"/>
              <a:t>3/7/2026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2507913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ED6371-D33F-4DEE-B84A-4077CBE57250}"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292724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ED6371-D33F-4DEE-B84A-4077CBE57250}" type="datetimeFigureOut">
              <a:rPr lang="en-US" smtClean="0"/>
              <a:t>3/7/2026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375E6-37ED-43BB-8106-F61C41400654}" type="slidenum">
              <a:rPr lang="en-US" smtClean="0"/>
              <a:t>‹#›</a:t>
            </a:fld>
            <a:endParaRPr lang="en-US"/>
          </a:p>
        </p:txBody>
      </p:sp>
    </p:spTree>
    <p:extLst>
      <p:ext uri="{BB962C8B-B14F-4D97-AF65-F5344CB8AC3E}">
        <p14:creationId xmlns:p14="http://schemas.microsoft.com/office/powerpoint/2010/main" val="385763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39ED6371-D33F-4DEE-B84A-4077CBE57250}" type="datetimeFigureOut">
              <a:rPr lang="en-US" smtClean="0"/>
              <a:t>3/7/2026</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79375E6-37ED-43BB-8106-F61C41400654}" type="slidenum">
              <a:rPr lang="en-US" smtClean="0"/>
              <a:t>‹#›</a:t>
            </a:fld>
            <a:endParaRPr lang="en-US"/>
          </a:p>
        </p:txBody>
      </p:sp>
    </p:spTree>
    <p:extLst>
      <p:ext uri="{BB962C8B-B14F-4D97-AF65-F5344CB8AC3E}">
        <p14:creationId xmlns:p14="http://schemas.microsoft.com/office/powerpoint/2010/main" val="10281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04800"/>
            <a:ext cx="6553200" cy="512232"/>
          </a:xfrm>
        </p:spPr>
        <p:txBody>
          <a:bodyPr>
            <a:noAutofit/>
          </a:bodyPr>
          <a:lstStyle/>
          <a:p>
            <a:r>
              <a:rPr lang="en-US" sz="1000" b="1" u="sng" dirty="0">
                <a:latin typeface="Times New Roman" pitchFamily="18" charset="0"/>
                <a:cs typeface="Times New Roman" pitchFamily="18" charset="0"/>
              </a:rPr>
              <a:t>Potato Late Blight Fungicides Registered for WI, 2026.  </a:t>
            </a:r>
            <a:br>
              <a:rPr lang="en-US" sz="1000" u="sng" dirty="0">
                <a:latin typeface="Times New Roman" pitchFamily="18" charset="0"/>
                <a:cs typeface="Times New Roman" pitchFamily="18" charset="0"/>
              </a:rPr>
            </a:br>
            <a:r>
              <a:rPr lang="en-US" sz="1000" dirty="0">
                <a:latin typeface="Times New Roman" pitchFamily="18" charset="0"/>
                <a:cs typeface="Times New Roman" pitchFamily="18" charset="0"/>
              </a:rPr>
              <a:t>In-furrow and seed treatment registrations are omitted.  Not a comprehensive list.  Most fungicides listed are for use in conventional systems.  Where generic fungicide trade names are included, they may be more numerous.  Reviewed on March 7, 2026. </a:t>
            </a:r>
            <a:r>
              <a:rPr lang="en-US" sz="1000" b="1" dirty="0">
                <a:latin typeface="Times New Roman" pitchFamily="18" charset="0"/>
                <a:cs typeface="Times New Roman" pitchFamily="18" charset="0"/>
              </a:rPr>
              <a:t>Amanda J. Gevens, Extension Plant Pathologist, UW-Madison</a:t>
            </a:r>
            <a:br>
              <a:rPr lang="en-US" sz="1000" dirty="0">
                <a:latin typeface="Times New Roman" pitchFamily="18" charset="0"/>
                <a:cs typeface="Times New Roman" pitchFamily="18" charset="0"/>
              </a:rPr>
            </a:br>
            <a:r>
              <a:rPr lang="en-US" sz="1000" dirty="0">
                <a:latin typeface="Times New Roman" pitchFamily="18" charset="0"/>
                <a:cs typeface="Times New Roman" pitchFamily="18" charset="0"/>
              </a:rPr>
              <a:t>Cell Phone:  608-575-3029; E-mail:  gevens@wisc.edu  </a:t>
            </a:r>
          </a:p>
        </p:txBody>
      </p:sp>
      <p:graphicFrame>
        <p:nvGraphicFramePr>
          <p:cNvPr id="4" name="Table 3"/>
          <p:cNvGraphicFramePr>
            <a:graphicFrameLocks noGrp="1"/>
          </p:cNvGraphicFramePr>
          <p:nvPr>
            <p:extLst>
              <p:ext uri="{D42A27DB-BD31-4B8C-83A1-F6EECF244321}">
                <p14:modId xmlns:p14="http://schemas.microsoft.com/office/powerpoint/2010/main" val="1206951054"/>
              </p:ext>
            </p:extLst>
          </p:nvPr>
        </p:nvGraphicFramePr>
        <p:xfrm>
          <a:off x="228600" y="990600"/>
          <a:ext cx="6477000" cy="7874000"/>
        </p:xfrm>
        <a:graphic>
          <a:graphicData uri="http://schemas.openxmlformats.org/drawingml/2006/table">
            <a:tbl>
              <a:tblPr firstRow="1" bandRow="1">
                <a:tableStyleId>{F5AB1C69-6EDB-4FF4-983F-18BD219EF322}</a:tableStyleId>
              </a:tblPr>
              <a:tblGrid>
                <a:gridCol w="9144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1356360">
                  <a:extLst>
                    <a:ext uri="{9D8B030D-6E8A-4147-A177-3AD203B41FA5}">
                      <a16:colId xmlns:a16="http://schemas.microsoft.com/office/drawing/2014/main" val="20005"/>
                    </a:ext>
                  </a:extLst>
                </a:gridCol>
                <a:gridCol w="2072640">
                  <a:extLst>
                    <a:ext uri="{9D8B030D-6E8A-4147-A177-3AD203B41FA5}">
                      <a16:colId xmlns:a16="http://schemas.microsoft.com/office/drawing/2014/main" val="20006"/>
                    </a:ext>
                  </a:extLst>
                </a:gridCol>
              </a:tblGrid>
              <a:tr h="370840">
                <a:tc>
                  <a:txBody>
                    <a:bodyPr/>
                    <a:lstStyle/>
                    <a:p>
                      <a:pPr marL="0" marR="0" algn="ctr">
                        <a:lnSpc>
                          <a:spcPct val="115000"/>
                        </a:lnSpc>
                        <a:spcBef>
                          <a:spcPts val="0"/>
                        </a:spcBef>
                        <a:spcAft>
                          <a:spcPts val="0"/>
                        </a:spcAft>
                      </a:pPr>
                      <a:r>
                        <a:rPr lang="en-US" sz="1000" dirty="0">
                          <a:effectLst/>
                        </a:rPr>
                        <a:t>Trade Name (rate/A)</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Active Ingredient(s)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PHI</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REI</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FRAC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latin typeface="Calibri"/>
                          <a:ea typeface="Calibri"/>
                          <a:cs typeface="Times New Roman"/>
                        </a:rPr>
                        <a:t>Activity of Fungicide</a:t>
                      </a:r>
                    </a:p>
                  </a:txBody>
                  <a:tcPr marL="68580" marR="68580" marT="0" marB="0"/>
                </a:tc>
                <a:tc>
                  <a:txBody>
                    <a:bodyPr/>
                    <a:lstStyle/>
                    <a:p>
                      <a:pPr marL="0" marR="0" algn="ctr">
                        <a:lnSpc>
                          <a:spcPct val="115000"/>
                        </a:lnSpc>
                        <a:spcBef>
                          <a:spcPts val="0"/>
                        </a:spcBef>
                        <a:spcAft>
                          <a:spcPts val="0"/>
                        </a:spcAft>
                      </a:pPr>
                      <a:r>
                        <a:rPr lang="en-US" sz="1000" dirty="0">
                          <a:effectLst/>
                        </a:rPr>
                        <a:t>Comments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gn="l">
                        <a:lnSpc>
                          <a:spcPct val="100000"/>
                        </a:lnSpc>
                        <a:spcBef>
                          <a:spcPts val="0"/>
                        </a:spcBef>
                        <a:spcAft>
                          <a:spcPts val="0"/>
                        </a:spcAft>
                      </a:pPr>
                      <a:r>
                        <a:rPr lang="en-US" sz="900" u="sng" dirty="0" err="1">
                          <a:effectLst/>
                        </a:rPr>
                        <a:t>Agri</a:t>
                      </a:r>
                      <a:r>
                        <a:rPr lang="en-US" sz="900" u="sng" dirty="0">
                          <a:effectLst/>
                        </a:rPr>
                        <a:t> Tin, Super Tin 4L, Super Tin 80WP</a:t>
                      </a:r>
                      <a:r>
                        <a:rPr lang="en-US" sz="900" dirty="0">
                          <a:effectLst/>
                        </a:rPr>
                        <a:t> (4-6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triphenyltin</a:t>
                      </a:r>
                      <a:r>
                        <a:rPr lang="en-US" sz="900" dirty="0">
                          <a:effectLst/>
                        </a:rPr>
                        <a:t> hydroxide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7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48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30</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 kills spores on contact</a:t>
                      </a:r>
                    </a:p>
                  </a:txBody>
                  <a:tcPr marL="68580" marR="68580" marT="0" marB="0"/>
                </a:tc>
                <a:tc>
                  <a:txBody>
                    <a:bodyPr/>
                    <a:lstStyle/>
                    <a:p>
                      <a:pPr marL="0" marR="0" algn="l">
                        <a:lnSpc>
                          <a:spcPct val="100000"/>
                        </a:lnSpc>
                        <a:spcBef>
                          <a:spcPts val="0"/>
                        </a:spcBef>
                        <a:spcAft>
                          <a:spcPts val="0"/>
                        </a:spcAft>
                      </a:pPr>
                      <a:r>
                        <a:rPr lang="en-US" sz="900" dirty="0">
                          <a:effectLst/>
                        </a:rPr>
                        <a:t>Restricted use pesticide. 3 </a:t>
                      </a:r>
                      <a:r>
                        <a:rPr lang="en-US" sz="900" dirty="0" err="1">
                          <a:effectLst/>
                        </a:rPr>
                        <a:t>fl</a:t>
                      </a:r>
                      <a:r>
                        <a:rPr lang="en-US" sz="900" dirty="0">
                          <a:effectLst/>
                        </a:rPr>
                        <a:t> </a:t>
                      </a:r>
                      <a:r>
                        <a:rPr lang="en-US" sz="900" dirty="0" err="1">
                          <a:effectLst/>
                        </a:rPr>
                        <a:t>oz</a:t>
                      </a:r>
                      <a:r>
                        <a:rPr lang="en-US" sz="900" dirty="0">
                          <a:effectLst/>
                        </a:rPr>
                        <a:t> rate can be used if material is tank-mixed with another fungicide.</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1000760">
                <a:tc>
                  <a:txBody>
                    <a:bodyPr/>
                    <a:lstStyle/>
                    <a:p>
                      <a:pPr marL="0" marR="0" algn="l">
                        <a:lnSpc>
                          <a:spcPct val="100000"/>
                        </a:lnSpc>
                        <a:spcBef>
                          <a:spcPts val="0"/>
                        </a:spcBef>
                        <a:spcAft>
                          <a:spcPts val="0"/>
                        </a:spcAft>
                      </a:pPr>
                      <a:r>
                        <a:rPr lang="en-US" sz="900" u="sng" dirty="0" err="1">
                          <a:effectLst/>
                        </a:rPr>
                        <a:t>Alude</a:t>
                      </a:r>
                      <a:r>
                        <a:rPr lang="en-US" sz="900" dirty="0">
                          <a:effectLst/>
                        </a:rPr>
                        <a:t> (1.25 </a:t>
                      </a:r>
                      <a:r>
                        <a:rPr lang="en-US" sz="900" dirty="0" err="1">
                          <a:effectLst/>
                        </a:rPr>
                        <a:t>qt</a:t>
                      </a:r>
                      <a:r>
                        <a:rPr lang="en-US" sz="900" dirty="0">
                          <a:effectLst/>
                        </a:rPr>
                        <a:t> in 90 gal water)</a:t>
                      </a:r>
                    </a:p>
                    <a:p>
                      <a:pPr marL="0" marR="0" algn="l">
                        <a:lnSpc>
                          <a:spcPct val="100000"/>
                        </a:lnSpc>
                        <a:spcBef>
                          <a:spcPts val="0"/>
                        </a:spcBef>
                        <a:spcAft>
                          <a:spcPts val="0"/>
                        </a:spcAft>
                      </a:pPr>
                      <a:endParaRPr lang="en-US" sz="900" dirty="0">
                        <a:effectLst/>
                        <a:latin typeface="Calibri"/>
                        <a:ea typeface="Calibri"/>
                        <a:cs typeface="Times New Roman"/>
                      </a:endParaRPr>
                    </a:p>
                    <a:p>
                      <a:pPr marL="0" marR="0" algn="l">
                        <a:lnSpc>
                          <a:spcPct val="100000"/>
                        </a:lnSpc>
                        <a:spcBef>
                          <a:spcPts val="0"/>
                        </a:spcBef>
                        <a:spcAft>
                          <a:spcPts val="0"/>
                        </a:spcAft>
                      </a:pPr>
                      <a:r>
                        <a:rPr lang="en-US" sz="900" u="sng" dirty="0">
                          <a:effectLst/>
                          <a:latin typeface="Calibri"/>
                          <a:ea typeface="Calibri"/>
                          <a:cs typeface="Times New Roman"/>
                        </a:rPr>
                        <a:t>Confine Extra</a:t>
                      </a:r>
                    </a:p>
                    <a:p>
                      <a:pPr marL="0" marR="0" algn="l">
                        <a:lnSpc>
                          <a:spcPct val="100000"/>
                        </a:lnSpc>
                        <a:spcBef>
                          <a:spcPts val="0"/>
                        </a:spcBef>
                        <a:spcAft>
                          <a:spcPts val="0"/>
                        </a:spcAft>
                      </a:pPr>
                      <a:r>
                        <a:rPr lang="en-US" sz="900" u="none" dirty="0">
                          <a:effectLst/>
                          <a:latin typeface="Calibri"/>
                          <a:ea typeface="Calibri"/>
                          <a:cs typeface="Times New Roman"/>
                        </a:rPr>
                        <a:t>(3-5 </a:t>
                      </a:r>
                      <a:r>
                        <a:rPr lang="en-US" sz="900" u="none" dirty="0" err="1">
                          <a:effectLst/>
                          <a:latin typeface="Calibri"/>
                          <a:ea typeface="Calibri"/>
                          <a:cs typeface="Times New Roman"/>
                        </a:rPr>
                        <a:t>qt</a:t>
                      </a:r>
                      <a:r>
                        <a:rPr lang="en-US" sz="900" u="none" dirty="0">
                          <a:effectLst/>
                          <a:latin typeface="Calibri"/>
                          <a:ea typeface="Calibri"/>
                          <a:cs typeface="Times New Roman"/>
                        </a:rPr>
                        <a:t> in 20 gal water/acre)</a:t>
                      </a:r>
                    </a:p>
                    <a:p>
                      <a:pPr marL="0" marR="0" algn="l">
                        <a:lnSpc>
                          <a:spcPct val="100000"/>
                        </a:lnSpc>
                        <a:spcBef>
                          <a:spcPts val="0"/>
                        </a:spcBef>
                        <a:spcAft>
                          <a:spcPts val="0"/>
                        </a:spcAft>
                      </a:pPr>
                      <a:endParaRPr lang="en-US" sz="900" u="none" dirty="0">
                        <a:effectLst/>
                        <a:latin typeface="Calibri"/>
                        <a:ea typeface="Calibri"/>
                        <a:cs typeface="Times New Roman"/>
                      </a:endParaRPr>
                    </a:p>
                    <a:p>
                      <a:pPr marL="0" marR="0" algn="l">
                        <a:lnSpc>
                          <a:spcPct val="100000"/>
                        </a:lnSpc>
                        <a:spcBef>
                          <a:spcPts val="0"/>
                        </a:spcBef>
                        <a:spcAft>
                          <a:spcPts val="0"/>
                        </a:spcAft>
                      </a:pPr>
                      <a:r>
                        <a:rPr lang="en-US" sz="900" u="sng" dirty="0">
                          <a:effectLst/>
                          <a:latin typeface="Calibri"/>
                          <a:ea typeface="Calibri"/>
                          <a:cs typeface="Times New Roman"/>
                        </a:rPr>
                        <a:t>K-</a:t>
                      </a:r>
                      <a:r>
                        <a:rPr lang="en-US" sz="900" u="sng" dirty="0" err="1">
                          <a:effectLst/>
                          <a:latin typeface="Calibri"/>
                          <a:ea typeface="Calibri"/>
                          <a:cs typeface="Times New Roman"/>
                        </a:rPr>
                        <a:t>Phite</a:t>
                      </a:r>
                      <a:r>
                        <a:rPr lang="en-US" sz="900" u="sng" baseline="0" dirty="0">
                          <a:effectLst/>
                          <a:latin typeface="Calibri"/>
                          <a:ea typeface="Calibri"/>
                          <a:cs typeface="Times New Roman"/>
                        </a:rPr>
                        <a:t> 7LP </a:t>
                      </a:r>
                    </a:p>
                    <a:p>
                      <a:pPr marL="0" marR="0" algn="l">
                        <a:lnSpc>
                          <a:spcPct val="100000"/>
                        </a:lnSpc>
                        <a:spcBef>
                          <a:spcPts val="0"/>
                        </a:spcBef>
                        <a:spcAft>
                          <a:spcPts val="0"/>
                        </a:spcAft>
                      </a:pPr>
                      <a:r>
                        <a:rPr lang="en-US" sz="900" u="none" baseline="0" dirty="0">
                          <a:effectLst/>
                          <a:latin typeface="Calibri"/>
                          <a:ea typeface="Calibri"/>
                          <a:cs typeface="Times New Roman"/>
                        </a:rPr>
                        <a:t>(1-3 </a:t>
                      </a:r>
                      <a:r>
                        <a:rPr lang="en-US" sz="900" u="none" baseline="0" dirty="0" err="1">
                          <a:effectLst/>
                          <a:latin typeface="Calibri"/>
                          <a:ea typeface="Calibri"/>
                          <a:cs typeface="Times New Roman"/>
                        </a:rPr>
                        <a:t>qt</a:t>
                      </a:r>
                      <a:r>
                        <a:rPr lang="en-US" sz="900" u="none" baseline="0" dirty="0">
                          <a:effectLst/>
                          <a:latin typeface="Calibri"/>
                          <a:ea typeface="Calibri"/>
                          <a:cs typeface="Times New Roman"/>
                        </a:rPr>
                        <a:t> in 10 gal water/acre)</a:t>
                      </a:r>
                      <a:endParaRPr lang="en-US" sz="900" u="none"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mono and </a:t>
                      </a:r>
                      <a:r>
                        <a:rPr lang="en-US" sz="900" dirty="0" err="1">
                          <a:effectLst/>
                        </a:rPr>
                        <a:t>dipotassium</a:t>
                      </a:r>
                      <a:r>
                        <a:rPr lang="en-US" sz="900" dirty="0">
                          <a:effectLst/>
                        </a:rPr>
                        <a:t> salts of phosphorous acid</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33</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Upregulates resistance/disease protection in plant</a:t>
                      </a:r>
                    </a:p>
                  </a:txBody>
                  <a:tcPr marL="68580" marR="68580" marT="0" marB="0"/>
                </a:tc>
                <a:tc>
                  <a:txBody>
                    <a:bodyPr/>
                    <a:lstStyle/>
                    <a:p>
                      <a:pPr marL="0" marR="0" algn="l">
                        <a:lnSpc>
                          <a:spcPct val="100000"/>
                        </a:lnSpc>
                        <a:spcBef>
                          <a:spcPts val="0"/>
                        </a:spcBef>
                        <a:spcAft>
                          <a:spcPts val="0"/>
                        </a:spcAft>
                      </a:pPr>
                      <a:r>
                        <a:rPr lang="en-US" sz="900" dirty="0">
                          <a:effectLst/>
                        </a:rPr>
                        <a:t>Foliar application.</a:t>
                      </a:r>
                      <a:r>
                        <a:rPr lang="en-US" sz="900" baseline="0" dirty="0">
                          <a:effectLst/>
                        </a:rPr>
                        <a:t>  Use higher rate when disease pressure is severe.  Do not apply at less than 3 day intervals.  Do not apply to plants that are dormant or that are heat or moisture stressed.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marL="0" marR="0" algn="l">
                        <a:lnSpc>
                          <a:spcPct val="100000"/>
                        </a:lnSpc>
                        <a:spcBef>
                          <a:spcPts val="0"/>
                        </a:spcBef>
                        <a:spcAft>
                          <a:spcPts val="0"/>
                        </a:spcAft>
                      </a:pPr>
                      <a:r>
                        <a:rPr lang="en-US" sz="900" u="sng" dirty="0">
                          <a:effectLst/>
                          <a:latin typeface="Calibri"/>
                          <a:ea typeface="Calibri"/>
                          <a:cs typeface="Times New Roman"/>
                        </a:rPr>
                        <a:t>Ariston</a:t>
                      </a:r>
                      <a:r>
                        <a:rPr lang="en-US" sz="900" u="sng" baseline="0" dirty="0">
                          <a:effectLst/>
                          <a:latin typeface="Calibri"/>
                          <a:ea typeface="Calibri"/>
                          <a:cs typeface="Times New Roman"/>
                        </a:rPr>
                        <a:t> </a:t>
                      </a:r>
                    </a:p>
                    <a:p>
                      <a:pPr marL="0" marR="0" algn="l">
                        <a:lnSpc>
                          <a:spcPct val="100000"/>
                        </a:lnSpc>
                        <a:spcBef>
                          <a:spcPts val="0"/>
                        </a:spcBef>
                        <a:spcAft>
                          <a:spcPts val="0"/>
                        </a:spcAft>
                      </a:pPr>
                      <a:r>
                        <a:rPr lang="en-US" sz="900" baseline="0" dirty="0">
                          <a:effectLst/>
                          <a:latin typeface="Calibri"/>
                          <a:ea typeface="Calibri"/>
                          <a:cs typeface="Times New Roman"/>
                        </a:rPr>
                        <a:t>(2 </a:t>
                      </a:r>
                      <a:r>
                        <a:rPr lang="en-US" sz="900" baseline="0" dirty="0" err="1">
                          <a:effectLst/>
                          <a:latin typeface="Calibri"/>
                          <a:ea typeface="Calibri"/>
                          <a:cs typeface="Times New Roman"/>
                        </a:rPr>
                        <a:t>pt</a:t>
                      </a:r>
                      <a:r>
                        <a:rPr lang="en-US" sz="900" baseline="0" dirty="0">
                          <a:effectLst/>
                          <a:latin typeface="Calibri"/>
                          <a:ea typeface="Calibri"/>
                          <a:cs typeface="Times New Roman"/>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latin typeface="Calibri"/>
                          <a:ea typeface="Calibri"/>
                          <a:cs typeface="Times New Roman"/>
                        </a:rPr>
                        <a:t>chlorothalonil</a:t>
                      </a:r>
                      <a:r>
                        <a:rPr lang="en-US" sz="900" baseline="0" dirty="0">
                          <a:effectLst/>
                          <a:latin typeface="Calibri"/>
                          <a:ea typeface="Calibri"/>
                          <a:cs typeface="Times New Roman"/>
                        </a:rPr>
                        <a:t>+ </a:t>
                      </a:r>
                      <a:r>
                        <a:rPr lang="en-US" sz="900" baseline="0" dirty="0" err="1">
                          <a:effectLst/>
                          <a:latin typeface="Calibri"/>
                          <a:ea typeface="Calibri"/>
                          <a:cs typeface="Times New Roman"/>
                        </a:rPr>
                        <a:t>cymoxanil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14 day</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12 hours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M5+27</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 and locally systemic</a:t>
                      </a:r>
                    </a:p>
                  </a:txBody>
                  <a:tcPr marL="68580" marR="68580" marT="0" marB="0"/>
                </a:tc>
                <a:tc>
                  <a:txBody>
                    <a:bodyPr/>
                    <a:lstStyle/>
                    <a:p>
                      <a:pPr marL="0" marR="0" algn="l">
                        <a:lnSpc>
                          <a:spcPct val="100000"/>
                        </a:lnSpc>
                        <a:spcBef>
                          <a:spcPts val="0"/>
                        </a:spcBef>
                        <a:spcAft>
                          <a:spcPts val="0"/>
                        </a:spcAft>
                      </a:pPr>
                      <a:r>
                        <a:rPr lang="en-US" sz="900" baseline="0" dirty="0">
                          <a:effectLst/>
                          <a:latin typeface="Calibri"/>
                          <a:ea typeface="Calibri"/>
                          <a:cs typeface="Times New Roman"/>
                        </a:rPr>
                        <a:t>Additional chlorothalonil may be tank-mixed with this formulation to enhance % active ingredient applied (be sure to include the Ariston component in overall season total).  </a:t>
                      </a:r>
                      <a:r>
                        <a:rPr lang="en-US" sz="900" baseline="0" dirty="0" err="1">
                          <a:effectLst/>
                          <a:latin typeface="Calibri"/>
                          <a:ea typeface="Calibri"/>
                          <a:cs typeface="Times New Roman"/>
                        </a:rPr>
                        <a:t>Cymoxanil</a:t>
                      </a:r>
                      <a:r>
                        <a:rPr lang="en-US" sz="900" baseline="0" dirty="0">
                          <a:effectLst/>
                          <a:latin typeface="Calibri"/>
                          <a:ea typeface="Calibri"/>
                          <a:cs typeface="Times New Roman"/>
                        </a:rPr>
                        <a:t> is </a:t>
                      </a:r>
                      <a:r>
                        <a:rPr lang="en-US" sz="900" baseline="0" dirty="0" err="1">
                          <a:effectLst/>
                          <a:latin typeface="Calibri"/>
                          <a:ea typeface="Calibri"/>
                          <a:cs typeface="Times New Roman"/>
                        </a:rPr>
                        <a:t>Curzate</a:t>
                      </a:r>
                      <a:r>
                        <a:rPr lang="en-US" sz="900" baseline="0" dirty="0">
                          <a:effectLst/>
                          <a:latin typeface="Calibri"/>
                          <a:ea typeface="Calibri"/>
                          <a:cs typeface="Times New Roman"/>
                        </a:rPr>
                        <a:t>.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marL="0" marR="0" algn="l">
                        <a:lnSpc>
                          <a:spcPct val="100000"/>
                        </a:lnSpc>
                        <a:spcBef>
                          <a:spcPts val="0"/>
                        </a:spcBef>
                        <a:spcAft>
                          <a:spcPts val="0"/>
                        </a:spcAft>
                      </a:pPr>
                      <a:r>
                        <a:rPr lang="en-US" sz="900" u="sng" dirty="0">
                          <a:effectLst/>
                          <a:latin typeface="Calibri"/>
                          <a:ea typeface="Calibri"/>
                          <a:cs typeface="Times New Roman"/>
                        </a:rPr>
                        <a:t>Elixir</a:t>
                      </a:r>
                    </a:p>
                    <a:p>
                      <a:pPr marL="0" marR="0" algn="l">
                        <a:lnSpc>
                          <a:spcPct val="100000"/>
                        </a:lnSpc>
                        <a:spcBef>
                          <a:spcPts val="0"/>
                        </a:spcBef>
                        <a:spcAft>
                          <a:spcPts val="0"/>
                        </a:spcAft>
                      </a:pPr>
                      <a:r>
                        <a:rPr lang="en-US" sz="900" u="none" dirty="0">
                          <a:effectLst/>
                          <a:latin typeface="Calibri"/>
                          <a:ea typeface="Calibri"/>
                          <a:cs typeface="Times New Roman"/>
                        </a:rPr>
                        <a:t>(1.2-2.0 </a:t>
                      </a:r>
                      <a:r>
                        <a:rPr lang="en-US" sz="900" u="none" dirty="0" err="1">
                          <a:effectLst/>
                          <a:latin typeface="Calibri"/>
                          <a:ea typeface="Calibri"/>
                          <a:cs typeface="Times New Roman"/>
                        </a:rPr>
                        <a:t>lb</a:t>
                      </a:r>
                      <a:r>
                        <a:rPr lang="en-US" sz="900" u="none" dirty="0">
                          <a:effectLst/>
                          <a:latin typeface="Calibri"/>
                          <a:ea typeface="Calibri"/>
                          <a:cs typeface="Times New Roman"/>
                        </a:rPr>
                        <a:t>)</a:t>
                      </a:r>
                    </a:p>
                  </a:txBody>
                  <a:tcPr marL="68580" marR="68580" marT="0" marB="0"/>
                </a:tc>
                <a:tc>
                  <a:txBody>
                    <a:bodyPr/>
                    <a:lstStyle/>
                    <a:p>
                      <a:pPr marL="0" marR="0" algn="l">
                        <a:lnSpc>
                          <a:spcPct val="100000"/>
                        </a:lnSpc>
                        <a:spcBef>
                          <a:spcPts val="0"/>
                        </a:spcBef>
                        <a:spcAft>
                          <a:spcPts val="0"/>
                        </a:spcAft>
                      </a:pPr>
                      <a:r>
                        <a:rPr lang="en-US" sz="900" dirty="0" err="1">
                          <a:effectLst/>
                          <a:latin typeface="Calibri"/>
                          <a:ea typeface="Calibri"/>
                          <a:cs typeface="Times New Roman"/>
                        </a:rPr>
                        <a:t>mancozeb</a:t>
                      </a:r>
                      <a:r>
                        <a:rPr lang="en-US" sz="900" dirty="0">
                          <a:effectLst/>
                          <a:latin typeface="Calibri"/>
                          <a:ea typeface="Calibri"/>
                          <a:cs typeface="Times New Roman"/>
                        </a:rPr>
                        <a:t>+</a:t>
                      </a:r>
                      <a:r>
                        <a:rPr lang="en-US" sz="900" baseline="0" dirty="0">
                          <a:effectLst/>
                          <a:latin typeface="Calibri"/>
                          <a:ea typeface="Calibri"/>
                          <a:cs typeface="Times New Roman"/>
                        </a:rPr>
                        <a:t> </a:t>
                      </a:r>
                      <a:r>
                        <a:rPr lang="en-US" sz="900" baseline="0" dirty="0" err="1">
                          <a:effectLst/>
                          <a:latin typeface="Calibri"/>
                          <a:ea typeface="Calibri"/>
                          <a:cs typeface="Times New Roman"/>
                        </a:rPr>
                        <a:t>chlorothalonil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7 days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24 hours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M3+ M5</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baseline="0" dirty="0">
                          <a:effectLst/>
                          <a:latin typeface="Calibri"/>
                          <a:ea typeface="Calibri"/>
                          <a:cs typeface="Times New Roman"/>
                        </a:rPr>
                        <a:t>Use higher rate as vines increase in size.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marL="0" marR="0" algn="l">
                        <a:lnSpc>
                          <a:spcPct val="100000"/>
                        </a:lnSpc>
                        <a:spcBef>
                          <a:spcPts val="0"/>
                        </a:spcBef>
                        <a:spcAft>
                          <a:spcPts val="0"/>
                        </a:spcAft>
                      </a:pPr>
                      <a:r>
                        <a:rPr lang="en-US" sz="900" u="sng" dirty="0" err="1">
                          <a:effectLst/>
                        </a:rPr>
                        <a:t>Fosphite</a:t>
                      </a:r>
                      <a:r>
                        <a:rPr lang="en-US" sz="900" u="sng" dirty="0">
                          <a:effectLst/>
                        </a:rPr>
                        <a:t>, Rampart</a:t>
                      </a:r>
                      <a:r>
                        <a:rPr lang="en-US" sz="900" dirty="0">
                          <a:effectLst/>
                        </a:rPr>
                        <a:t> (1-4</a:t>
                      </a:r>
                      <a:r>
                        <a:rPr lang="en-US" sz="900" baseline="0" dirty="0">
                          <a:effectLst/>
                        </a:rPr>
                        <a:t> </a:t>
                      </a:r>
                      <a:r>
                        <a:rPr lang="en-US" sz="900" baseline="0" dirty="0" err="1">
                          <a:effectLst/>
                        </a:rPr>
                        <a:t>qt</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potassium phosphite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33</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Upregulates resistance/disease protection in plant</a:t>
                      </a:r>
                    </a:p>
                  </a:txBody>
                  <a:tcPr marL="68580" marR="68580" marT="0" marB="0"/>
                </a:tc>
                <a:tc>
                  <a:txBody>
                    <a:bodyPr/>
                    <a:lstStyle/>
                    <a:p>
                      <a:pPr marL="0" marR="0" algn="l">
                        <a:lnSpc>
                          <a:spcPct val="100000"/>
                        </a:lnSpc>
                        <a:spcBef>
                          <a:spcPts val="0"/>
                        </a:spcBef>
                        <a:spcAft>
                          <a:spcPts val="0"/>
                        </a:spcAft>
                      </a:pPr>
                      <a:r>
                        <a:rPr lang="en-US" sz="900" dirty="0">
                          <a:effectLst/>
                        </a:rPr>
                        <a:t>Foliar post-emergence spray and post harvest spray for control in storage. Apply in at least 20 gal</a:t>
                      </a:r>
                      <a:r>
                        <a:rPr lang="en-US" sz="900" baseline="0" dirty="0">
                          <a:effectLst/>
                        </a:rPr>
                        <a:t> water/acre.</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marL="0" marR="0" algn="l">
                        <a:lnSpc>
                          <a:spcPct val="100000"/>
                        </a:lnSpc>
                        <a:spcBef>
                          <a:spcPts val="0"/>
                        </a:spcBef>
                        <a:spcAft>
                          <a:spcPts val="0"/>
                        </a:spcAft>
                      </a:pPr>
                      <a:r>
                        <a:rPr lang="en-US" sz="900" u="sng" dirty="0">
                          <a:effectLst/>
                        </a:rPr>
                        <a:t>Fungi-</a:t>
                      </a:r>
                      <a:r>
                        <a:rPr lang="en-US" sz="900" u="sng" dirty="0" err="1">
                          <a:effectLst/>
                        </a:rPr>
                        <a:t>Phite</a:t>
                      </a:r>
                      <a:r>
                        <a:rPr lang="en-US" sz="900" u="sng" dirty="0">
                          <a:effectLst/>
                        </a:rPr>
                        <a:t> </a:t>
                      </a:r>
                      <a:endParaRPr lang="en-US" sz="900" dirty="0">
                        <a:effectLst/>
                      </a:endParaRPr>
                    </a:p>
                    <a:p>
                      <a:pPr marL="0" marR="0" algn="l">
                        <a:lnSpc>
                          <a:spcPct val="100000"/>
                        </a:lnSpc>
                        <a:spcBef>
                          <a:spcPts val="0"/>
                        </a:spcBef>
                        <a:spcAft>
                          <a:spcPts val="0"/>
                        </a:spcAft>
                      </a:pPr>
                      <a:r>
                        <a:rPr lang="en-US" sz="900" dirty="0">
                          <a:effectLst/>
                        </a:rPr>
                        <a:t>(Foliar: 2 </a:t>
                      </a:r>
                      <a:r>
                        <a:rPr lang="en-US" sz="900" dirty="0" err="1">
                          <a:effectLst/>
                        </a:rPr>
                        <a:t>qt</a:t>
                      </a:r>
                      <a:r>
                        <a:rPr lang="en-US" sz="900" dirty="0">
                          <a:effectLst/>
                        </a:rPr>
                        <a:t>/A       Seed </a:t>
                      </a:r>
                      <a:r>
                        <a:rPr lang="en-US" sz="900" dirty="0" err="1">
                          <a:effectLst/>
                        </a:rPr>
                        <a:t>trt</a:t>
                      </a:r>
                      <a:r>
                        <a:rPr lang="en-US" sz="900" dirty="0">
                          <a:effectLst/>
                        </a:rPr>
                        <a:t>:  15% </a:t>
                      </a:r>
                      <a:r>
                        <a:rPr lang="en-US" sz="900" dirty="0" err="1">
                          <a:effectLst/>
                        </a:rPr>
                        <a:t>vol</a:t>
                      </a:r>
                      <a:r>
                        <a:rPr lang="en-US" sz="900" dirty="0">
                          <a:effectLst/>
                        </a:rPr>
                        <a:t> to vol-2 ton in 1 gal solution)</a:t>
                      </a:r>
                    </a:p>
                    <a:p>
                      <a:pPr marL="0" marR="0" algn="l">
                        <a:lnSpc>
                          <a:spcPct val="100000"/>
                        </a:lnSpc>
                        <a:spcBef>
                          <a:spcPts val="0"/>
                        </a:spcBef>
                        <a:spcAft>
                          <a:spcPts val="0"/>
                        </a:spcAft>
                      </a:pPr>
                      <a:endParaRPr lang="en-US" sz="900" dirty="0">
                        <a:effectLst/>
                        <a:latin typeface="Calibri"/>
                        <a:ea typeface="Calibri"/>
                        <a:cs typeface="Times New Roman"/>
                      </a:endParaRPr>
                    </a:p>
                    <a:p>
                      <a:pPr marL="0" marR="0" algn="l">
                        <a:lnSpc>
                          <a:spcPct val="100000"/>
                        </a:lnSpc>
                        <a:spcBef>
                          <a:spcPts val="0"/>
                        </a:spcBef>
                        <a:spcAft>
                          <a:spcPts val="0"/>
                        </a:spcAft>
                      </a:pPr>
                      <a:r>
                        <a:rPr lang="en-US" sz="900" u="sng" dirty="0">
                          <a:effectLst/>
                          <a:latin typeface="Calibri"/>
                          <a:ea typeface="Calibri"/>
                          <a:cs typeface="Times New Roman"/>
                        </a:rPr>
                        <a:t>Helena </a:t>
                      </a:r>
                      <a:r>
                        <a:rPr lang="en-US" sz="900" u="sng" dirty="0" err="1">
                          <a:effectLst/>
                          <a:latin typeface="Calibri"/>
                          <a:ea typeface="Calibri"/>
                          <a:cs typeface="Times New Roman"/>
                        </a:rPr>
                        <a:t>Prophyt</a:t>
                      </a:r>
                      <a:endParaRPr lang="en-US" sz="900" u="sng" dirty="0">
                        <a:effectLst/>
                        <a:latin typeface="Calibri"/>
                        <a:ea typeface="Calibri"/>
                        <a:cs typeface="Times New Roman"/>
                      </a:endParaRPr>
                    </a:p>
                    <a:p>
                      <a:pPr marL="0" marR="0" algn="l">
                        <a:lnSpc>
                          <a:spcPct val="100000"/>
                        </a:lnSpc>
                        <a:spcBef>
                          <a:spcPts val="0"/>
                        </a:spcBef>
                        <a:spcAft>
                          <a:spcPts val="0"/>
                        </a:spcAft>
                      </a:pPr>
                      <a:r>
                        <a:rPr lang="en-US" sz="900" dirty="0">
                          <a:effectLst/>
                          <a:latin typeface="Calibri"/>
                          <a:ea typeface="Calibri"/>
                          <a:cs typeface="Times New Roman"/>
                        </a:rPr>
                        <a:t>(4 </a:t>
                      </a:r>
                      <a:r>
                        <a:rPr lang="en-US" sz="900" dirty="0" err="1">
                          <a:effectLst/>
                          <a:latin typeface="Calibri"/>
                          <a:ea typeface="Calibri"/>
                          <a:cs typeface="Times New Roman"/>
                        </a:rPr>
                        <a:t>pt</a:t>
                      </a:r>
                      <a:r>
                        <a:rPr lang="en-US" sz="900" dirty="0">
                          <a:effectLst/>
                          <a:latin typeface="Calibri"/>
                          <a:ea typeface="Calibri"/>
                          <a:cs typeface="Times New Roman"/>
                        </a:rPr>
                        <a:t>/acre)</a:t>
                      </a:r>
                    </a:p>
                  </a:txBody>
                  <a:tcPr marL="68580" marR="68580" marT="0" marB="0"/>
                </a:tc>
                <a:tc>
                  <a:txBody>
                    <a:bodyPr/>
                    <a:lstStyle/>
                    <a:p>
                      <a:pPr marL="0" marR="0" algn="l">
                        <a:lnSpc>
                          <a:spcPct val="100000"/>
                        </a:lnSpc>
                        <a:spcBef>
                          <a:spcPts val="0"/>
                        </a:spcBef>
                        <a:spcAft>
                          <a:spcPts val="0"/>
                        </a:spcAft>
                      </a:pPr>
                      <a:r>
                        <a:rPr lang="en-US" sz="900" dirty="0">
                          <a:effectLst/>
                        </a:rPr>
                        <a:t>potassium phosphite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33</a:t>
                      </a:r>
                      <a:endParaRPr lang="en-US" sz="900">
                        <a:effectLst/>
                        <a:latin typeface="Calibri"/>
                        <a:ea typeface="Calibri"/>
                        <a:cs typeface="Times New Roman"/>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latin typeface="+mn-lt"/>
                          <a:ea typeface="Calibri"/>
                          <a:cs typeface="Times New Roman"/>
                        </a:rPr>
                        <a:t>Upregulates resistance/disease protection in plant</a:t>
                      </a: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Seed piece spray and foliar post-emergence spray. Tank-mix with another effective fungicide is recommended and use high label rate for late blight control.</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70840">
                <a:tc>
                  <a:txBody>
                    <a:bodyPr/>
                    <a:lstStyle/>
                    <a:p>
                      <a:pPr marL="0" marR="0" algn="l">
                        <a:lnSpc>
                          <a:spcPct val="100000"/>
                        </a:lnSpc>
                        <a:spcBef>
                          <a:spcPts val="0"/>
                        </a:spcBef>
                        <a:spcAft>
                          <a:spcPts val="0"/>
                        </a:spcAft>
                      </a:pPr>
                      <a:r>
                        <a:rPr lang="en-US" sz="900" u="sng" dirty="0">
                          <a:effectLst/>
                        </a:rPr>
                        <a:t>Badge SC</a:t>
                      </a:r>
                      <a:r>
                        <a:rPr lang="en-US" sz="900" dirty="0">
                          <a:effectLst/>
                        </a:rPr>
                        <a:t>   </a:t>
                      </a:r>
                    </a:p>
                    <a:p>
                      <a:pPr marL="0" marR="0" algn="l">
                        <a:lnSpc>
                          <a:spcPct val="100000"/>
                        </a:lnSpc>
                        <a:spcBef>
                          <a:spcPts val="0"/>
                        </a:spcBef>
                        <a:spcAft>
                          <a:spcPts val="0"/>
                        </a:spcAft>
                      </a:pPr>
                      <a:r>
                        <a:rPr lang="en-US" sz="900" dirty="0">
                          <a:effectLst/>
                        </a:rPr>
                        <a:t>(1-3 </a:t>
                      </a:r>
                      <a:r>
                        <a:rPr lang="en-US" sz="900" dirty="0" err="1">
                          <a:effectLst/>
                        </a:rPr>
                        <a:t>pt</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copper hydroxide, copper </a:t>
                      </a:r>
                      <a:r>
                        <a:rPr lang="en-US" sz="900" dirty="0" err="1">
                          <a:effectLst/>
                        </a:rPr>
                        <a:t>oxychloride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24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M1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Protectant activity only. Apply at 7 to 10 day</a:t>
                      </a:r>
                      <a:r>
                        <a:rPr lang="en-US" sz="900" baseline="0" dirty="0">
                          <a:effectLst/>
                        </a:rPr>
                        <a:t> interval.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70840">
                <a:tc>
                  <a:txBody>
                    <a:bodyPr/>
                    <a:lstStyle/>
                    <a:p>
                      <a:pPr marL="0" marR="0" algn="l">
                        <a:lnSpc>
                          <a:spcPct val="100000"/>
                        </a:lnSpc>
                        <a:spcBef>
                          <a:spcPts val="0"/>
                        </a:spcBef>
                        <a:spcAft>
                          <a:spcPts val="0"/>
                        </a:spcAft>
                      </a:pPr>
                      <a:r>
                        <a:rPr lang="en-US" sz="900" u="sng" dirty="0">
                          <a:effectLst/>
                        </a:rPr>
                        <a:t>Bravo </a:t>
                      </a:r>
                      <a:r>
                        <a:rPr lang="en-US" sz="900" u="sng" dirty="0" err="1">
                          <a:effectLst/>
                        </a:rPr>
                        <a:t>Ultrex</a:t>
                      </a:r>
                      <a:r>
                        <a:rPr lang="en-US" sz="900" dirty="0">
                          <a:effectLst/>
                        </a:rPr>
                        <a:t> (.7 then .9 to 1.36 </a:t>
                      </a:r>
                      <a:r>
                        <a:rPr lang="en-US" sz="900" dirty="0" err="1">
                          <a:effectLst/>
                        </a:rPr>
                        <a:t>lb</a:t>
                      </a:r>
                      <a:r>
                        <a:rPr lang="en-US" sz="900" dirty="0">
                          <a:effectLst/>
                        </a:rPr>
                        <a:t>)</a:t>
                      </a:r>
                    </a:p>
                    <a:p>
                      <a:pPr marL="0" marR="0" algn="l">
                        <a:lnSpc>
                          <a:spcPct val="100000"/>
                        </a:lnSpc>
                        <a:spcBef>
                          <a:spcPts val="0"/>
                        </a:spcBef>
                        <a:spcAft>
                          <a:spcPts val="0"/>
                        </a:spcAft>
                      </a:pPr>
                      <a:r>
                        <a:rPr lang="en-US" sz="900"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u="sng" dirty="0">
                          <a:effectLst/>
                        </a:rPr>
                        <a:t>Bravo </a:t>
                      </a:r>
                      <a:r>
                        <a:rPr lang="en-US" sz="900" u="sng" dirty="0" err="1">
                          <a:effectLst/>
                        </a:rPr>
                        <a:t>WeatherStik</a:t>
                      </a:r>
                      <a:r>
                        <a:rPr lang="en-US" sz="900" u="sng" dirty="0">
                          <a:effectLst/>
                        </a:rPr>
                        <a:t>, Echo 720, </a:t>
                      </a:r>
                      <a:r>
                        <a:rPr kumimoji="0" lang="en-US" sz="900" u="sng" strike="noStrike" kern="1200" cap="none" spc="0" normalizeH="0" baseline="0" noProof="0" dirty="0" err="1">
                          <a:ln>
                            <a:noFill/>
                          </a:ln>
                          <a:effectLst/>
                          <a:uLnTx/>
                          <a:uFillTx/>
                        </a:rPr>
                        <a:t>Equus</a:t>
                      </a:r>
                      <a:r>
                        <a:rPr kumimoji="0" lang="en-US" sz="900" u="sng" strike="noStrike" kern="1200" cap="none" spc="0" normalizeH="0" baseline="0" noProof="0" dirty="0">
                          <a:ln>
                            <a:noFill/>
                          </a:ln>
                          <a:effectLst/>
                          <a:uLnTx/>
                          <a:uFillTx/>
                        </a:rPr>
                        <a:t> 720 SST,  Initiate 720, </a:t>
                      </a:r>
                      <a:endParaRPr kumimoji="0" lang="en-US" sz="900" u="none" strike="noStrike" kern="1200" cap="none" spc="0" normalizeH="0" baseline="0" noProof="0" dirty="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u="sng" strike="noStrike" kern="1200" cap="none" spc="0" normalizeH="0" baseline="0" noProof="0" dirty="0">
                          <a:ln>
                            <a:noFill/>
                          </a:ln>
                          <a:effectLst/>
                          <a:uLnTx/>
                          <a:uFillTx/>
                        </a:rPr>
                        <a:t>Chlorothalonil 720 SC, </a:t>
                      </a:r>
                      <a:r>
                        <a:rPr kumimoji="0" lang="en-US" sz="900" u="sng" strike="noStrike" kern="1200" cap="none" spc="0" normalizeH="0" baseline="0" noProof="0" dirty="0" err="1">
                          <a:ln>
                            <a:noFill/>
                          </a:ln>
                          <a:effectLst/>
                          <a:uLnTx/>
                          <a:uFillTx/>
                        </a:rPr>
                        <a:t>Chloronil</a:t>
                      </a:r>
                      <a:r>
                        <a:rPr kumimoji="0" lang="en-US" sz="900" u="sng" strike="noStrike" kern="1200" cap="none" spc="0" normalizeH="0" baseline="0" noProof="0" dirty="0">
                          <a:ln>
                            <a:noFill/>
                          </a:ln>
                          <a:effectLst/>
                          <a:uLnTx/>
                          <a:uFillTx/>
                        </a:rPr>
                        <a:t> 720, </a:t>
                      </a:r>
                      <a:r>
                        <a:rPr kumimoji="0" lang="en-US" sz="900" u="sng" strike="noStrike" kern="1200" cap="none" spc="0" normalizeH="0" baseline="0" noProof="0" dirty="0" err="1">
                          <a:ln>
                            <a:noFill/>
                          </a:ln>
                          <a:effectLst/>
                          <a:uLnTx/>
                          <a:uFillTx/>
                        </a:rPr>
                        <a:t>Praiz</a:t>
                      </a:r>
                      <a:r>
                        <a:rPr kumimoji="0" lang="en-US" sz="900" u="none" strike="noStrike" kern="1200" cap="none" spc="0" normalizeH="0" baseline="0" noProof="0" dirty="0">
                          <a:ln>
                            <a:noFill/>
                          </a:ln>
                          <a:effectLst/>
                          <a:uLnTx/>
                          <a:uFillTx/>
                        </a:rPr>
                        <a:t> </a:t>
                      </a:r>
                      <a:r>
                        <a:rPr lang="en-US" sz="900" dirty="0">
                          <a:effectLst/>
                        </a:rPr>
                        <a:t>(.75 then 1-1.5 </a:t>
                      </a:r>
                      <a:r>
                        <a:rPr lang="en-US" sz="900" dirty="0" err="1">
                          <a:effectLst/>
                        </a:rPr>
                        <a:t>pt</a:t>
                      </a: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a:effectLst/>
                        </a:rPr>
                        <a:t>Bravo Zn, </a:t>
                      </a:r>
                      <a:r>
                        <a:rPr kumimoji="0" lang="en-US" sz="900" u="sng" strike="noStrike" kern="1200" cap="none" spc="0" normalizeH="0" baseline="0" noProof="0" dirty="0" err="1">
                          <a:ln>
                            <a:noFill/>
                          </a:ln>
                          <a:effectLst/>
                          <a:uLnTx/>
                          <a:uFillTx/>
                        </a:rPr>
                        <a:t>Equus</a:t>
                      </a:r>
                      <a:r>
                        <a:rPr kumimoji="0" lang="en-US" sz="900" u="sng" strike="noStrike" kern="1200" cap="none" spc="0" normalizeH="0" baseline="0" noProof="0" dirty="0">
                          <a:ln>
                            <a:noFill/>
                          </a:ln>
                          <a:effectLst/>
                          <a:uLnTx/>
                          <a:uFillTx/>
                        </a:rPr>
                        <a:t> 500 Zn, Initiate Zn</a:t>
                      </a:r>
                      <a:r>
                        <a:rPr kumimoji="0" lang="en-US" sz="900" u="none" strike="noStrike" kern="1200" cap="none" spc="0" normalizeH="0" baseline="0" noProof="0" dirty="0">
                          <a:ln>
                            <a:noFill/>
                          </a:ln>
                          <a:effectLst/>
                          <a:uLnTx/>
                          <a:uFillTx/>
                        </a:rPr>
                        <a:t> </a:t>
                      </a:r>
                      <a:r>
                        <a:rPr lang="en-US" sz="900" dirty="0">
                          <a:effectLst/>
                        </a:rPr>
                        <a:t> (1 1/8 then 1.5 to 2.25 </a:t>
                      </a:r>
                      <a:r>
                        <a:rPr lang="en-US" sz="900" dirty="0" err="1">
                          <a:effectLst/>
                        </a:rPr>
                        <a:t>pt</a:t>
                      </a:r>
                      <a:r>
                        <a:rPr lang="en-US" sz="900" dirty="0">
                          <a:effectLst/>
                        </a:rPr>
                        <a:t>)</a:t>
                      </a:r>
                    </a:p>
                  </a:txBody>
                  <a:tcPr marL="68580" marR="68580" marT="0" marB="0"/>
                </a:tc>
                <a:tc>
                  <a:txBody>
                    <a:bodyPr/>
                    <a:lstStyle/>
                    <a:p>
                      <a:pPr marL="0" marR="0" algn="l">
                        <a:lnSpc>
                          <a:spcPct val="100000"/>
                        </a:lnSpc>
                        <a:spcBef>
                          <a:spcPts val="0"/>
                        </a:spcBef>
                        <a:spcAft>
                          <a:spcPts val="0"/>
                        </a:spcAft>
                      </a:pPr>
                      <a:r>
                        <a:rPr lang="en-US" sz="900" dirty="0">
                          <a:effectLst/>
                        </a:rPr>
                        <a:t>chlorothalonil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7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M5</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11.25 </a:t>
                      </a:r>
                      <a:r>
                        <a:rPr lang="en-US" sz="900" dirty="0" err="1">
                          <a:effectLst/>
                        </a:rPr>
                        <a:t>lb</a:t>
                      </a:r>
                      <a:r>
                        <a:rPr lang="en-US" sz="900" dirty="0">
                          <a:effectLst/>
                        </a:rPr>
                        <a:t> </a:t>
                      </a:r>
                      <a:r>
                        <a:rPr lang="en-US" sz="900" dirty="0" err="1">
                          <a:effectLst/>
                        </a:rPr>
                        <a:t>a.i.</a:t>
                      </a:r>
                      <a:r>
                        <a:rPr lang="en-US" sz="900" dirty="0">
                          <a:effectLst/>
                        </a:rPr>
                        <a:t>/acre maximum.  </a:t>
                      </a:r>
                      <a:r>
                        <a:rPr lang="en-US" sz="900" baseline="0" dirty="0">
                          <a:effectLst/>
                        </a:rPr>
                        <a:t>WI no longer has a special 24(c) registration for long season potatoes. </a:t>
                      </a:r>
                      <a:r>
                        <a:rPr lang="en-US" sz="900" b="0" baseline="0" dirty="0">
                          <a:effectLst/>
                        </a:rPr>
                        <a:t>You can no longer </a:t>
                      </a:r>
                      <a:r>
                        <a:rPr lang="en-US" sz="900" baseline="0" dirty="0">
                          <a:effectLst/>
                        </a:rPr>
                        <a:t>extend the max </a:t>
                      </a:r>
                      <a:r>
                        <a:rPr lang="en-US" sz="900" baseline="0" dirty="0" err="1">
                          <a:effectLst/>
                        </a:rPr>
                        <a:t>a.i.</a:t>
                      </a:r>
                      <a:r>
                        <a:rPr lang="en-US" sz="900" baseline="0" dirty="0">
                          <a:effectLst/>
                        </a:rPr>
                        <a:t> from 11.25 to 16 </a:t>
                      </a:r>
                      <a:r>
                        <a:rPr lang="en-US" sz="900" baseline="0" dirty="0" err="1">
                          <a:effectLst/>
                        </a:rPr>
                        <a:t>lb</a:t>
                      </a:r>
                      <a:r>
                        <a:rPr lang="en-US" sz="900" baseline="0" dirty="0">
                          <a:effectLst/>
                        </a:rPr>
                        <a:t> </a:t>
                      </a:r>
                      <a:r>
                        <a:rPr lang="en-US" sz="900" baseline="0" dirty="0" err="1">
                          <a:effectLst/>
                        </a:rPr>
                        <a:t>a.i.</a:t>
                      </a:r>
                      <a:r>
                        <a:rPr lang="en-US" sz="900" baseline="0" dirty="0">
                          <a:effectLst/>
                        </a:rPr>
                        <a:t>/acre with Bravo (Syngenta) or Echo (</a:t>
                      </a:r>
                      <a:r>
                        <a:rPr lang="en-US" sz="900" baseline="0" dirty="0" err="1">
                          <a:effectLst/>
                        </a:rPr>
                        <a:t>Sipcam</a:t>
                      </a:r>
                      <a:r>
                        <a:rPr lang="en-US" sz="900" baseline="0" dirty="0">
                          <a:effectLst/>
                        </a:rPr>
                        <a:t> Advan) formulations.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bl>
          </a:graphicData>
        </a:graphic>
      </p:graphicFrame>
      <p:sp>
        <p:nvSpPr>
          <p:cNvPr id="7" name="Title 1"/>
          <p:cNvSpPr txBox="1">
            <a:spLocks/>
          </p:cNvSpPr>
          <p:nvPr/>
        </p:nvSpPr>
        <p:spPr>
          <a:xfrm>
            <a:off x="152400" y="8784168"/>
            <a:ext cx="6553200" cy="51223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200" b="1" dirty="0">
                <a:latin typeface="Times New Roman" pitchFamily="18" charset="0"/>
                <a:cs typeface="Times New Roman" pitchFamily="18" charset="0"/>
              </a:rPr>
              <a:t>Page 1</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708350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0"/>
            <a:ext cx="6553200" cy="512232"/>
          </a:xfrm>
        </p:spPr>
        <p:txBody>
          <a:bodyPr>
            <a:noAutofit/>
          </a:bodyPr>
          <a:lstStyle/>
          <a:p>
            <a:r>
              <a:rPr lang="en-US" sz="1000" b="1" u="sng" dirty="0">
                <a:latin typeface="Times New Roman" pitchFamily="18" charset="0"/>
                <a:cs typeface="Times New Roman" pitchFamily="18" charset="0"/>
              </a:rPr>
              <a:t>Potato Late Blight Fungicides Registered for WI, 2026.  </a:t>
            </a:r>
            <a:endParaRPr lang="en-US" sz="10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535995135"/>
              </p:ext>
            </p:extLst>
          </p:nvPr>
        </p:nvGraphicFramePr>
        <p:xfrm>
          <a:off x="228600" y="467360"/>
          <a:ext cx="6553200" cy="7740269"/>
        </p:xfrm>
        <a:graphic>
          <a:graphicData uri="http://schemas.openxmlformats.org/drawingml/2006/table">
            <a:tbl>
              <a:tblPr firstRow="1" bandRow="1">
                <a:tableStyleId>{F5AB1C69-6EDB-4FF4-983F-18BD219EF322}</a:tableStyleId>
              </a:tblPr>
              <a:tblGrid>
                <a:gridCol w="1143000">
                  <a:extLst>
                    <a:ext uri="{9D8B030D-6E8A-4147-A177-3AD203B41FA5}">
                      <a16:colId xmlns:a16="http://schemas.microsoft.com/office/drawing/2014/main" val="20000"/>
                    </a:ext>
                  </a:extLst>
                </a:gridCol>
                <a:gridCol w="828040">
                  <a:extLst>
                    <a:ext uri="{9D8B030D-6E8A-4147-A177-3AD203B41FA5}">
                      <a16:colId xmlns:a16="http://schemas.microsoft.com/office/drawing/2014/main" val="20001"/>
                    </a:ext>
                  </a:extLst>
                </a:gridCol>
                <a:gridCol w="39116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4660">
                  <a:extLst>
                    <a:ext uri="{9D8B030D-6E8A-4147-A177-3AD203B41FA5}">
                      <a16:colId xmlns:a16="http://schemas.microsoft.com/office/drawing/2014/main" val="20004"/>
                    </a:ext>
                  </a:extLst>
                </a:gridCol>
                <a:gridCol w="1221740">
                  <a:extLst>
                    <a:ext uri="{9D8B030D-6E8A-4147-A177-3AD203B41FA5}">
                      <a16:colId xmlns:a16="http://schemas.microsoft.com/office/drawing/2014/main" val="20005"/>
                    </a:ext>
                  </a:extLst>
                </a:gridCol>
                <a:gridCol w="2057400">
                  <a:extLst>
                    <a:ext uri="{9D8B030D-6E8A-4147-A177-3AD203B41FA5}">
                      <a16:colId xmlns:a16="http://schemas.microsoft.com/office/drawing/2014/main" val="20006"/>
                    </a:ext>
                  </a:extLst>
                </a:gridCol>
              </a:tblGrid>
              <a:tr h="370840">
                <a:tc>
                  <a:txBody>
                    <a:bodyPr/>
                    <a:lstStyle/>
                    <a:p>
                      <a:pPr marL="0" marR="0" algn="ctr">
                        <a:lnSpc>
                          <a:spcPct val="115000"/>
                        </a:lnSpc>
                        <a:spcBef>
                          <a:spcPts val="0"/>
                        </a:spcBef>
                        <a:spcAft>
                          <a:spcPts val="0"/>
                        </a:spcAft>
                      </a:pPr>
                      <a:r>
                        <a:rPr lang="en-US" sz="1000" dirty="0">
                          <a:effectLst/>
                        </a:rPr>
                        <a:t>Trade Name (rate/A)</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Active Ingredient(s)</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PHI</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REI</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FRAC #</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latin typeface="Calibri"/>
                          <a:ea typeface="Calibri"/>
                          <a:cs typeface="Times New Roman"/>
                        </a:rPr>
                        <a:t>Activity</a:t>
                      </a:r>
                      <a:r>
                        <a:rPr lang="en-US" sz="1100" baseline="0" dirty="0">
                          <a:effectLst/>
                          <a:latin typeface="Calibri"/>
                          <a:ea typeface="Calibri"/>
                          <a:cs typeface="Times New Roman"/>
                        </a:rPr>
                        <a:t> of Fungicide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Comments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gn="l">
                        <a:lnSpc>
                          <a:spcPct val="100000"/>
                        </a:lnSpc>
                        <a:spcBef>
                          <a:spcPts val="0"/>
                        </a:spcBef>
                        <a:spcAft>
                          <a:spcPts val="0"/>
                        </a:spcAft>
                      </a:pPr>
                      <a:r>
                        <a:rPr lang="en-US" sz="900" u="sng" dirty="0">
                          <a:effectLst/>
                        </a:rPr>
                        <a:t>Echo Zn </a:t>
                      </a:r>
                    </a:p>
                    <a:p>
                      <a:pPr marL="0" marR="0" algn="l">
                        <a:lnSpc>
                          <a:spcPct val="100000"/>
                        </a:lnSpc>
                        <a:spcBef>
                          <a:spcPts val="0"/>
                        </a:spcBef>
                        <a:spcAft>
                          <a:spcPts val="0"/>
                        </a:spcAft>
                      </a:pPr>
                      <a:r>
                        <a:rPr lang="en-US" sz="900" dirty="0">
                          <a:effectLst/>
                        </a:rPr>
                        <a:t>(1 to 2.125 </a:t>
                      </a:r>
                      <a:r>
                        <a:rPr lang="en-US" sz="900" dirty="0" err="1">
                          <a:effectLst/>
                        </a:rPr>
                        <a:t>pt</a:t>
                      </a:r>
                      <a:r>
                        <a:rPr lang="en-US" sz="900" dirty="0">
                          <a:effectLst/>
                        </a:rPr>
                        <a:t>)</a:t>
                      </a:r>
                    </a:p>
                    <a:p>
                      <a:pPr marL="0" marR="0" algn="l">
                        <a:lnSpc>
                          <a:spcPct val="100000"/>
                        </a:lnSpc>
                        <a:spcBef>
                          <a:spcPts val="0"/>
                        </a:spcBef>
                        <a:spcAft>
                          <a:spcPts val="0"/>
                        </a:spcAft>
                      </a:pPr>
                      <a:endParaRPr lang="en-US" sz="900" dirty="0">
                        <a:effectLst/>
                      </a:endParaRPr>
                    </a:p>
                    <a:p>
                      <a:pPr marL="0" marR="0" algn="l">
                        <a:lnSpc>
                          <a:spcPct val="100000"/>
                        </a:lnSpc>
                        <a:spcBef>
                          <a:spcPts val="0"/>
                        </a:spcBef>
                        <a:spcAft>
                          <a:spcPts val="0"/>
                        </a:spcAft>
                      </a:pPr>
                      <a:r>
                        <a:rPr lang="en-US" sz="900" u="sng" dirty="0" err="1">
                          <a:effectLst/>
                        </a:rPr>
                        <a:t>Equus</a:t>
                      </a:r>
                      <a:r>
                        <a:rPr lang="en-US" sz="900" u="sng" dirty="0">
                          <a:effectLst/>
                        </a:rPr>
                        <a:t> DF</a:t>
                      </a:r>
                      <a:r>
                        <a:rPr lang="en-US" sz="900" dirty="0">
                          <a:effectLst/>
                        </a:rPr>
                        <a:t> (.7 then .9 to 1.36 </a:t>
                      </a:r>
                      <a:r>
                        <a:rPr lang="en-US" sz="900" dirty="0" err="1">
                          <a:effectLst/>
                        </a:rPr>
                        <a:t>lb</a:t>
                      </a:r>
                      <a:r>
                        <a:rPr lang="en-US" sz="900" dirty="0">
                          <a:effectLst/>
                        </a:rPr>
                        <a:t>)</a:t>
                      </a:r>
                    </a:p>
                    <a:p>
                      <a:pPr marL="0" marR="0" algn="l">
                        <a:lnSpc>
                          <a:spcPct val="100000"/>
                        </a:lnSpc>
                        <a:spcBef>
                          <a:spcPts val="0"/>
                        </a:spcBef>
                        <a:spcAft>
                          <a:spcPts val="0"/>
                        </a:spcAft>
                      </a:pPr>
                      <a:endParaRPr lang="en-US" sz="900" dirty="0">
                        <a:effectLst/>
                      </a:endParaRPr>
                    </a:p>
                    <a:p>
                      <a:pPr marL="0" marR="0" algn="l">
                        <a:lnSpc>
                          <a:spcPct val="100000"/>
                        </a:lnSpc>
                        <a:spcBef>
                          <a:spcPts val="0"/>
                        </a:spcBef>
                        <a:spcAft>
                          <a:spcPts val="0"/>
                        </a:spcAft>
                      </a:pPr>
                      <a:r>
                        <a:rPr lang="en-US" sz="900" dirty="0">
                          <a:effectLst/>
                        </a:rPr>
                        <a:t>Echo 90DF</a:t>
                      </a:r>
                      <a:r>
                        <a:rPr lang="en-US" sz="900" baseline="0" dirty="0">
                          <a:effectLst/>
                        </a:rPr>
                        <a:t> (5/8 then 7/8 to 1.25 </a:t>
                      </a:r>
                      <a:r>
                        <a:rPr lang="en-US" sz="900" baseline="0" dirty="0" err="1">
                          <a:effectLst/>
                        </a:rPr>
                        <a:t>lb</a:t>
                      </a:r>
                      <a:r>
                        <a:rPr lang="en-US" sz="900" baseline="0" dirty="0">
                          <a:effectLst/>
                        </a:rPr>
                        <a:t>)</a:t>
                      </a:r>
                      <a:endParaRPr lang="en-US" sz="900" dirty="0">
                        <a:effectLst/>
                        <a:latin typeface="+mn-lt"/>
                        <a:ea typeface="Calibri"/>
                        <a:cs typeface="Times New Roman"/>
                      </a:endParaRP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chlorothalonil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7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M5</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mn-lt"/>
                          <a:ea typeface="+mn-ea"/>
                          <a:cs typeface="+mn-cs"/>
                        </a:rPr>
                        <a:t>11.25 </a:t>
                      </a:r>
                      <a:r>
                        <a:rPr kumimoji="0" lang="en-US" sz="900" b="0" i="0" u="none" strike="noStrike" kern="1200" cap="none" spc="0" normalizeH="0" baseline="0" noProof="0" dirty="0" err="1">
                          <a:ln>
                            <a:noFill/>
                          </a:ln>
                          <a:solidFill>
                            <a:prstClr val="black"/>
                          </a:solidFill>
                          <a:effectLst/>
                          <a:uLnTx/>
                          <a:uFillTx/>
                          <a:latin typeface="+mn-lt"/>
                          <a:ea typeface="+mn-ea"/>
                          <a:cs typeface="+mn-cs"/>
                        </a:rPr>
                        <a:t>lb</a:t>
                      </a:r>
                      <a:r>
                        <a:rPr kumimoji="0" lang="en-US" sz="900" b="0" i="0" u="none" strike="noStrike" kern="1200" cap="none" spc="0" normalizeH="0" baseline="0" noProof="0" dirty="0">
                          <a:ln>
                            <a:noFill/>
                          </a:ln>
                          <a:solidFill>
                            <a:prstClr val="black"/>
                          </a:solidFill>
                          <a:effectLst/>
                          <a:uLnTx/>
                          <a:uFillTx/>
                          <a:latin typeface="+mn-lt"/>
                          <a:ea typeface="+mn-ea"/>
                          <a:cs typeface="+mn-cs"/>
                        </a:rPr>
                        <a:t> </a:t>
                      </a:r>
                      <a:r>
                        <a:rPr kumimoji="0" lang="en-US" sz="900" b="0" i="0" u="none" strike="noStrike" kern="1200" cap="none" spc="0" normalizeH="0" baseline="0" noProof="0" dirty="0" err="1">
                          <a:ln>
                            <a:noFill/>
                          </a:ln>
                          <a:solidFill>
                            <a:prstClr val="black"/>
                          </a:solidFill>
                          <a:effectLst/>
                          <a:uLnTx/>
                          <a:uFillTx/>
                          <a:latin typeface="+mn-lt"/>
                          <a:ea typeface="+mn-ea"/>
                          <a:cs typeface="+mn-cs"/>
                        </a:rPr>
                        <a:t>a.i.</a:t>
                      </a:r>
                      <a:r>
                        <a:rPr kumimoji="0" lang="en-US" sz="900" b="0" i="0" u="none" strike="noStrike" kern="1200" cap="none" spc="0" normalizeH="0" baseline="0" noProof="0" dirty="0">
                          <a:ln>
                            <a:noFill/>
                          </a:ln>
                          <a:solidFill>
                            <a:prstClr val="black"/>
                          </a:solidFill>
                          <a:effectLst/>
                          <a:uLnTx/>
                          <a:uFillTx/>
                          <a:latin typeface="+mn-lt"/>
                          <a:ea typeface="+mn-ea"/>
                          <a:cs typeface="+mn-cs"/>
                        </a:rPr>
                        <a:t>/acre maximum.  WI no longer has a special 24(c) registration for long season potatoes. You can no longer extend the max </a:t>
                      </a:r>
                      <a:r>
                        <a:rPr kumimoji="0" lang="en-US" sz="900" b="0" i="0" u="none" strike="noStrike" kern="1200" cap="none" spc="0" normalizeH="0" baseline="0" noProof="0" dirty="0" err="1">
                          <a:ln>
                            <a:noFill/>
                          </a:ln>
                          <a:solidFill>
                            <a:prstClr val="black"/>
                          </a:solidFill>
                          <a:effectLst/>
                          <a:uLnTx/>
                          <a:uFillTx/>
                          <a:latin typeface="+mn-lt"/>
                          <a:ea typeface="+mn-ea"/>
                          <a:cs typeface="+mn-cs"/>
                        </a:rPr>
                        <a:t>a.i.</a:t>
                      </a:r>
                      <a:r>
                        <a:rPr kumimoji="0" lang="en-US" sz="900" b="0" i="0" u="none" strike="noStrike" kern="1200" cap="none" spc="0" normalizeH="0" baseline="0" noProof="0" dirty="0">
                          <a:ln>
                            <a:noFill/>
                          </a:ln>
                          <a:solidFill>
                            <a:prstClr val="black"/>
                          </a:solidFill>
                          <a:effectLst/>
                          <a:uLnTx/>
                          <a:uFillTx/>
                          <a:latin typeface="+mn-lt"/>
                          <a:ea typeface="+mn-ea"/>
                          <a:cs typeface="+mn-cs"/>
                        </a:rPr>
                        <a:t> from 11.25 to 16 </a:t>
                      </a:r>
                      <a:r>
                        <a:rPr kumimoji="0" lang="en-US" sz="900" b="0" i="0" u="none" strike="noStrike" kern="1200" cap="none" spc="0" normalizeH="0" baseline="0" noProof="0" dirty="0" err="1">
                          <a:ln>
                            <a:noFill/>
                          </a:ln>
                          <a:solidFill>
                            <a:prstClr val="black"/>
                          </a:solidFill>
                          <a:effectLst/>
                          <a:uLnTx/>
                          <a:uFillTx/>
                          <a:latin typeface="+mn-lt"/>
                          <a:ea typeface="+mn-ea"/>
                          <a:cs typeface="+mn-cs"/>
                        </a:rPr>
                        <a:t>lb</a:t>
                      </a:r>
                      <a:r>
                        <a:rPr kumimoji="0" lang="en-US" sz="900" b="0" i="0" u="none" strike="noStrike" kern="1200" cap="none" spc="0" normalizeH="0" baseline="0" noProof="0" dirty="0">
                          <a:ln>
                            <a:noFill/>
                          </a:ln>
                          <a:solidFill>
                            <a:prstClr val="black"/>
                          </a:solidFill>
                          <a:effectLst/>
                          <a:uLnTx/>
                          <a:uFillTx/>
                          <a:latin typeface="+mn-lt"/>
                          <a:ea typeface="+mn-ea"/>
                          <a:cs typeface="+mn-cs"/>
                        </a:rPr>
                        <a:t> </a:t>
                      </a:r>
                      <a:r>
                        <a:rPr kumimoji="0" lang="en-US" sz="900" b="0" i="0" u="none" strike="noStrike" kern="1200" cap="none" spc="0" normalizeH="0" baseline="0" noProof="0" dirty="0" err="1">
                          <a:ln>
                            <a:noFill/>
                          </a:ln>
                          <a:solidFill>
                            <a:prstClr val="black"/>
                          </a:solidFill>
                          <a:effectLst/>
                          <a:uLnTx/>
                          <a:uFillTx/>
                          <a:latin typeface="+mn-lt"/>
                          <a:ea typeface="+mn-ea"/>
                          <a:cs typeface="+mn-cs"/>
                        </a:rPr>
                        <a:t>a.i.</a:t>
                      </a:r>
                      <a:r>
                        <a:rPr kumimoji="0" lang="en-US" sz="900" b="0" i="0" u="none" strike="noStrike" kern="1200" cap="none" spc="0" normalizeH="0" baseline="0" noProof="0" dirty="0">
                          <a:ln>
                            <a:noFill/>
                          </a:ln>
                          <a:solidFill>
                            <a:prstClr val="black"/>
                          </a:solidFill>
                          <a:effectLst/>
                          <a:uLnTx/>
                          <a:uFillTx/>
                          <a:latin typeface="+mn-lt"/>
                          <a:ea typeface="+mn-ea"/>
                          <a:cs typeface="+mn-cs"/>
                        </a:rPr>
                        <a:t>/acre with Bravo (Syngenta) or Echo (</a:t>
                      </a:r>
                      <a:r>
                        <a:rPr kumimoji="0" lang="en-US" sz="900" b="0" i="0" u="none" strike="noStrike" kern="1200" cap="none" spc="0" normalizeH="0" baseline="0" noProof="0" dirty="0" err="1">
                          <a:ln>
                            <a:noFill/>
                          </a:ln>
                          <a:solidFill>
                            <a:prstClr val="black"/>
                          </a:solidFill>
                          <a:effectLst/>
                          <a:uLnTx/>
                          <a:uFillTx/>
                          <a:latin typeface="+mn-lt"/>
                          <a:ea typeface="+mn-ea"/>
                          <a:cs typeface="+mn-cs"/>
                        </a:rPr>
                        <a:t>Sipcam</a:t>
                      </a:r>
                      <a:r>
                        <a:rPr kumimoji="0" lang="en-US" sz="900" b="0" i="0" u="none" strike="noStrike" kern="1200" cap="none" spc="0" normalizeH="0" baseline="0" noProof="0" dirty="0">
                          <a:ln>
                            <a:noFill/>
                          </a:ln>
                          <a:solidFill>
                            <a:prstClr val="black"/>
                          </a:solidFill>
                          <a:effectLst/>
                          <a:uLnTx/>
                          <a:uFillTx/>
                          <a:latin typeface="+mn-lt"/>
                          <a:ea typeface="+mn-ea"/>
                          <a:cs typeface="+mn-cs"/>
                        </a:rPr>
                        <a:t> Advan) formulations.  </a:t>
                      </a:r>
                      <a:endParaRPr kumimoji="0" lang="en-US" sz="900" b="0" i="0" u="none" strike="noStrike" kern="1200" cap="none" spc="0" normalizeH="0" baseline="0" noProof="0" dirty="0">
                        <a:ln>
                          <a:noFill/>
                        </a:ln>
                        <a:solidFill>
                          <a:prstClr val="black"/>
                        </a:solidFill>
                        <a:effectLst/>
                        <a:uLnTx/>
                        <a:uFillTx/>
                        <a:latin typeface="+mn-lt"/>
                        <a:ea typeface="Calibri"/>
                        <a:cs typeface="Times New Roman"/>
                      </a:endParaRP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marL="0" marR="0" algn="l">
                        <a:lnSpc>
                          <a:spcPct val="100000"/>
                        </a:lnSpc>
                        <a:spcBef>
                          <a:spcPts val="0"/>
                        </a:spcBef>
                        <a:spcAft>
                          <a:spcPts val="0"/>
                        </a:spcAft>
                      </a:pPr>
                      <a:r>
                        <a:rPr lang="en-US" sz="900" u="sng" dirty="0" err="1">
                          <a:effectLst/>
                        </a:rPr>
                        <a:t>Cabrio</a:t>
                      </a:r>
                      <a:r>
                        <a:rPr lang="en-US" sz="900" u="sng" dirty="0">
                          <a:effectLst/>
                        </a:rPr>
                        <a:t> Plus</a:t>
                      </a:r>
                      <a:r>
                        <a:rPr lang="en-US" sz="900" dirty="0">
                          <a:effectLst/>
                        </a:rPr>
                        <a:t> (2.9 </a:t>
                      </a:r>
                      <a:r>
                        <a:rPr lang="en-US" sz="900" dirty="0" err="1">
                          <a:effectLst/>
                        </a:rPr>
                        <a:t>lb</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pyraclostrobin</a:t>
                      </a:r>
                      <a:r>
                        <a:rPr lang="en-US" sz="900" dirty="0">
                          <a:effectLst/>
                        </a:rPr>
                        <a:t>+ </a:t>
                      </a:r>
                      <a:r>
                        <a:rPr lang="en-US" sz="900" dirty="0" err="1">
                          <a:effectLst/>
                        </a:rPr>
                        <a:t>metiram</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11+M3</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 and protectant</a:t>
                      </a:r>
                    </a:p>
                  </a:txBody>
                  <a:tcPr marL="68580" marR="68580" marT="0" marB="0"/>
                </a:tc>
                <a:tc>
                  <a:txBody>
                    <a:bodyPr/>
                    <a:lstStyle/>
                    <a:p>
                      <a:pPr marL="0" marR="0" algn="l">
                        <a:lnSpc>
                          <a:spcPct val="100000"/>
                        </a:lnSpc>
                        <a:spcBef>
                          <a:spcPts val="0"/>
                        </a:spcBef>
                        <a:spcAft>
                          <a:spcPts val="0"/>
                        </a:spcAft>
                      </a:pPr>
                      <a:r>
                        <a:rPr lang="en-US" sz="900" dirty="0">
                          <a:effectLst/>
                        </a:rPr>
                        <a:t>17.4 </a:t>
                      </a:r>
                      <a:r>
                        <a:rPr lang="en-US" sz="900" dirty="0" err="1">
                          <a:effectLst/>
                        </a:rPr>
                        <a:t>lb</a:t>
                      </a:r>
                      <a:r>
                        <a:rPr lang="en-US" sz="900" dirty="0">
                          <a:effectLst/>
                        </a:rPr>
                        <a:t>/acre maximum per season.  Do not apply more than 2 sequential applications.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marL="0" marR="0" algn="l">
                        <a:lnSpc>
                          <a:spcPct val="100000"/>
                        </a:lnSpc>
                        <a:spcBef>
                          <a:spcPts val="0"/>
                        </a:spcBef>
                        <a:spcAft>
                          <a:spcPts val="0"/>
                        </a:spcAft>
                      </a:pPr>
                      <a:r>
                        <a:rPr lang="en-US" sz="900" u="sng" dirty="0">
                          <a:effectLst/>
                        </a:rPr>
                        <a:t>Champ WG</a:t>
                      </a:r>
                      <a:r>
                        <a:rPr lang="en-US" sz="900" dirty="0">
                          <a:effectLst/>
                        </a:rPr>
                        <a:t> (1 to 1.5 </a:t>
                      </a:r>
                      <a:r>
                        <a:rPr lang="en-US" sz="900" dirty="0" err="1">
                          <a:effectLst/>
                        </a:rPr>
                        <a:t>lb</a:t>
                      </a:r>
                      <a:endParaRPr lang="en-US" sz="900" dirty="0">
                        <a:effectLst/>
                      </a:endParaRPr>
                    </a:p>
                    <a:p>
                      <a:pPr marL="0" marR="0" algn="l">
                        <a:lnSpc>
                          <a:spcPct val="100000"/>
                        </a:lnSpc>
                        <a:spcBef>
                          <a:spcPts val="0"/>
                        </a:spcBef>
                        <a:spcAft>
                          <a:spcPts val="0"/>
                        </a:spcAft>
                      </a:pPr>
                      <a:r>
                        <a:rPr lang="en-US" sz="900" dirty="0">
                          <a:effectLst/>
                        </a:rPr>
                        <a:t>3 to 4 </a:t>
                      </a:r>
                      <a:r>
                        <a:rPr lang="en-US" sz="900" dirty="0" err="1">
                          <a:effectLst/>
                        </a:rPr>
                        <a:t>lb</a:t>
                      </a:r>
                      <a:r>
                        <a:rPr lang="en-US" sz="900" dirty="0">
                          <a:effectLst/>
                        </a:rPr>
                        <a:t> in severe areas)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a:effectLst/>
                        </a:rPr>
                        <a:t>Champ Formula 2 </a:t>
                      </a:r>
                      <a:r>
                        <a:rPr lang="en-US" sz="900" u="sng" dirty="0" err="1">
                          <a:effectLst/>
                        </a:rPr>
                        <a:t>Flowable</a:t>
                      </a:r>
                      <a:r>
                        <a:rPr lang="en-US" sz="900" dirty="0">
                          <a:effectLst/>
                        </a:rPr>
                        <a:t> (2/3 to 2 2/3 </a:t>
                      </a:r>
                      <a:r>
                        <a:rPr lang="en-US" sz="900" dirty="0" err="1">
                          <a:effectLst/>
                        </a:rPr>
                        <a:t>pt</a:t>
                      </a:r>
                      <a:r>
                        <a:rPr lang="en-US" sz="900" dirty="0">
                          <a:effectLst/>
                        </a:rPr>
                        <a:t>)</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a:effectLst/>
                        </a:rPr>
                        <a:t>Champ DP Dry </a:t>
                      </a:r>
                      <a:r>
                        <a:rPr lang="en-US" sz="900" u="sng" dirty="0" err="1">
                          <a:effectLst/>
                        </a:rPr>
                        <a:t>Prill</a:t>
                      </a:r>
                      <a:r>
                        <a:rPr lang="en-US" sz="900" dirty="0">
                          <a:effectLst/>
                        </a:rPr>
                        <a:t> (2/3 to 1 </a:t>
                      </a:r>
                      <a:r>
                        <a:rPr lang="en-US" sz="900" dirty="0" err="1">
                          <a:effectLst/>
                        </a:rPr>
                        <a:t>lb</a:t>
                      </a:r>
                      <a:endParaRPr lang="en-US" sz="900" dirty="0">
                        <a:effectLst/>
                      </a:endParaRPr>
                    </a:p>
                    <a:p>
                      <a:pPr marL="0" marR="0" algn="l">
                        <a:lnSpc>
                          <a:spcPct val="100000"/>
                        </a:lnSpc>
                        <a:spcBef>
                          <a:spcPts val="0"/>
                        </a:spcBef>
                        <a:spcAft>
                          <a:spcPts val="0"/>
                        </a:spcAft>
                      </a:pPr>
                      <a:r>
                        <a:rPr lang="en-US" sz="900" dirty="0">
                          <a:effectLst/>
                        </a:rPr>
                        <a:t>2 to 2 2/3 </a:t>
                      </a:r>
                      <a:r>
                        <a:rPr lang="en-US" sz="900" dirty="0" err="1">
                          <a:effectLst/>
                        </a:rPr>
                        <a:t>lb</a:t>
                      </a:r>
                      <a:r>
                        <a:rPr lang="en-US" sz="900" dirty="0">
                          <a:effectLst/>
                        </a:rPr>
                        <a:t> when disease is severe)</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err="1">
                          <a:effectLst/>
                        </a:rPr>
                        <a:t>Kentan</a:t>
                      </a:r>
                      <a:r>
                        <a:rPr lang="en-US" sz="900" u="sng" dirty="0">
                          <a:effectLst/>
                        </a:rPr>
                        <a:t> DF</a:t>
                      </a:r>
                      <a:r>
                        <a:rPr lang="en-US" sz="900" dirty="0">
                          <a:effectLst/>
                        </a:rPr>
                        <a:t> </a:t>
                      </a:r>
                    </a:p>
                    <a:p>
                      <a:pPr marL="0" marR="0" algn="l">
                        <a:lnSpc>
                          <a:spcPct val="100000"/>
                        </a:lnSpc>
                        <a:spcBef>
                          <a:spcPts val="0"/>
                        </a:spcBef>
                        <a:spcAft>
                          <a:spcPts val="0"/>
                        </a:spcAft>
                      </a:pPr>
                      <a:r>
                        <a:rPr lang="en-US" sz="900" dirty="0">
                          <a:effectLst/>
                        </a:rPr>
                        <a:t>(1-2.5 </a:t>
                      </a:r>
                      <a:r>
                        <a:rPr lang="en-US" sz="900" dirty="0" err="1">
                          <a:effectLst/>
                        </a:rPr>
                        <a:t>lb</a:t>
                      </a:r>
                      <a:r>
                        <a:rPr lang="en-US" sz="900" dirty="0">
                          <a:effectLst/>
                        </a:rPr>
                        <a:t> </a:t>
                      </a:r>
                    </a:p>
                    <a:p>
                      <a:pPr marL="0" marR="0" algn="l">
                        <a:lnSpc>
                          <a:spcPct val="100000"/>
                        </a:lnSpc>
                        <a:spcBef>
                          <a:spcPts val="0"/>
                        </a:spcBef>
                        <a:spcAft>
                          <a:spcPts val="0"/>
                        </a:spcAft>
                      </a:pPr>
                      <a:r>
                        <a:rPr lang="en-US" sz="900" dirty="0">
                          <a:effectLst/>
                        </a:rPr>
                        <a:t>4 </a:t>
                      </a:r>
                      <a:r>
                        <a:rPr lang="en-US" sz="900" dirty="0" err="1">
                          <a:effectLst/>
                        </a:rPr>
                        <a:t>lb</a:t>
                      </a:r>
                      <a:r>
                        <a:rPr lang="en-US" sz="900" dirty="0">
                          <a:effectLst/>
                        </a:rPr>
                        <a:t> when severe)</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err="1">
                          <a:effectLst/>
                        </a:rPr>
                        <a:t>Kocide</a:t>
                      </a:r>
                      <a:r>
                        <a:rPr lang="en-US" sz="900" u="sng" dirty="0">
                          <a:effectLst/>
                        </a:rPr>
                        <a:t> 2000, </a:t>
                      </a:r>
                      <a:r>
                        <a:rPr lang="en-US" sz="900" u="sng" dirty="0" err="1">
                          <a:effectLst/>
                        </a:rPr>
                        <a:t>Kocide</a:t>
                      </a:r>
                      <a:r>
                        <a:rPr lang="en-US" sz="900" u="sng" dirty="0">
                          <a:effectLst/>
                        </a:rPr>
                        <a:t> 3000</a:t>
                      </a:r>
                      <a:r>
                        <a:rPr lang="en-US" sz="900" dirty="0">
                          <a:effectLst/>
                        </a:rPr>
                        <a:t> (.73- 3 </a:t>
                      </a:r>
                      <a:r>
                        <a:rPr lang="en-US" sz="900" dirty="0" err="1">
                          <a:effectLst/>
                        </a:rPr>
                        <a:t>lb</a:t>
                      </a:r>
                      <a:endParaRPr lang="en-US" sz="900" dirty="0">
                        <a:effectLst/>
                      </a:endParaRPr>
                    </a:p>
                    <a:p>
                      <a:pPr marL="0" marR="0" algn="l">
                        <a:lnSpc>
                          <a:spcPct val="100000"/>
                        </a:lnSpc>
                        <a:spcBef>
                          <a:spcPts val="0"/>
                        </a:spcBef>
                        <a:spcAft>
                          <a:spcPts val="0"/>
                        </a:spcAft>
                      </a:pPr>
                      <a:r>
                        <a:rPr lang="en-US" sz="900" dirty="0">
                          <a:effectLst/>
                        </a:rPr>
                        <a:t>.5-1.75 </a:t>
                      </a:r>
                      <a:r>
                        <a:rPr lang="en-US" sz="900" dirty="0" err="1">
                          <a:effectLst/>
                        </a:rPr>
                        <a:t>lb</a:t>
                      </a:r>
                      <a:r>
                        <a:rPr lang="en-US" sz="900" dirty="0">
                          <a:effectLst/>
                        </a:rPr>
                        <a:t>)</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r>
                        <a:rPr lang="en-US" sz="900" u="sng" dirty="0">
                          <a:effectLst/>
                        </a:rPr>
                        <a:t>Nu-Cop</a:t>
                      </a:r>
                      <a:r>
                        <a:rPr lang="en-US" sz="900" dirty="0">
                          <a:effectLst/>
                        </a:rPr>
                        <a:t> 3L </a:t>
                      </a:r>
                    </a:p>
                    <a:p>
                      <a:pPr marL="0" marR="0" algn="l">
                        <a:lnSpc>
                          <a:spcPct val="100000"/>
                        </a:lnSpc>
                        <a:spcBef>
                          <a:spcPts val="0"/>
                        </a:spcBef>
                        <a:spcAft>
                          <a:spcPts val="0"/>
                        </a:spcAft>
                      </a:pPr>
                      <a:r>
                        <a:rPr lang="en-US" sz="900" dirty="0">
                          <a:effectLst/>
                        </a:rPr>
                        <a:t>(2/3 to 2 </a:t>
                      </a:r>
                      <a:r>
                        <a:rPr lang="en-US" sz="900" dirty="0" err="1">
                          <a:effectLst/>
                        </a:rPr>
                        <a:t>pt</a:t>
                      </a:r>
                      <a:endParaRPr lang="en-US" sz="900" dirty="0">
                        <a:effectLst/>
                      </a:endParaRPr>
                    </a:p>
                    <a:p>
                      <a:pPr marL="0" marR="0" algn="l">
                        <a:lnSpc>
                          <a:spcPct val="100000"/>
                        </a:lnSpc>
                        <a:spcBef>
                          <a:spcPts val="0"/>
                        </a:spcBef>
                        <a:spcAft>
                          <a:spcPts val="0"/>
                        </a:spcAft>
                      </a:pPr>
                      <a:r>
                        <a:rPr lang="en-US" sz="900" dirty="0">
                          <a:effectLst/>
                        </a:rPr>
                        <a:t>2 to 4 </a:t>
                      </a:r>
                      <a:r>
                        <a:rPr lang="en-US" sz="900" dirty="0" err="1">
                          <a:effectLst/>
                        </a:rPr>
                        <a:t>pt</a:t>
                      </a:r>
                      <a:r>
                        <a:rPr lang="en-US" sz="900" dirty="0">
                          <a:effectLst/>
                        </a:rPr>
                        <a:t> if severe)</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a:effectLst/>
                        </a:rPr>
                        <a:t>Nu-Cop</a:t>
                      </a:r>
                      <a:r>
                        <a:rPr lang="en-US" sz="900" dirty="0">
                          <a:effectLst/>
                        </a:rPr>
                        <a:t> 50DF </a:t>
                      </a:r>
                    </a:p>
                    <a:p>
                      <a:pPr marL="0" marR="0" algn="l">
                        <a:lnSpc>
                          <a:spcPct val="100000"/>
                        </a:lnSpc>
                        <a:spcBef>
                          <a:spcPts val="0"/>
                        </a:spcBef>
                        <a:spcAft>
                          <a:spcPts val="0"/>
                        </a:spcAft>
                      </a:pPr>
                      <a:r>
                        <a:rPr lang="en-US" sz="900" dirty="0">
                          <a:effectLst/>
                        </a:rPr>
                        <a:t>(1-1.5 </a:t>
                      </a:r>
                      <a:r>
                        <a:rPr lang="en-US" sz="900" dirty="0" err="1">
                          <a:effectLst/>
                        </a:rPr>
                        <a:t>lb</a:t>
                      </a:r>
                      <a:endParaRPr lang="en-US" sz="900" dirty="0">
                        <a:effectLst/>
                      </a:endParaRPr>
                    </a:p>
                    <a:p>
                      <a:pPr marL="0" marR="0" algn="l">
                        <a:lnSpc>
                          <a:spcPct val="100000"/>
                        </a:lnSpc>
                        <a:spcBef>
                          <a:spcPts val="0"/>
                        </a:spcBef>
                        <a:spcAft>
                          <a:spcPts val="0"/>
                        </a:spcAft>
                      </a:pPr>
                      <a:r>
                        <a:rPr lang="en-US" sz="900" dirty="0">
                          <a:effectLst/>
                        </a:rPr>
                        <a:t>3-4 </a:t>
                      </a:r>
                      <a:r>
                        <a:rPr lang="en-US" sz="900" dirty="0" err="1">
                          <a:effectLst/>
                        </a:rPr>
                        <a:t>lb</a:t>
                      </a:r>
                      <a:r>
                        <a:rPr lang="en-US" sz="900" dirty="0">
                          <a:effectLst/>
                        </a:rPr>
                        <a:t> if severe)</a:t>
                      </a:r>
                    </a:p>
                    <a:p>
                      <a:pPr marL="0" marR="0" algn="l">
                        <a:lnSpc>
                          <a:spcPct val="100000"/>
                        </a:lnSpc>
                        <a:spcBef>
                          <a:spcPts val="0"/>
                        </a:spcBef>
                        <a:spcAft>
                          <a:spcPts val="0"/>
                        </a:spcAft>
                      </a:pPr>
                      <a:endParaRPr lang="en-US" sz="900" dirty="0">
                        <a:effectLst/>
                        <a:latin typeface="Calibri"/>
                        <a:ea typeface="Calibri"/>
                        <a:cs typeface="Times New Roman"/>
                      </a:endParaRPr>
                    </a:p>
                    <a:p>
                      <a:pPr marL="0" marR="0" algn="l">
                        <a:lnSpc>
                          <a:spcPct val="100000"/>
                        </a:lnSpc>
                        <a:spcBef>
                          <a:spcPts val="0"/>
                        </a:spcBef>
                        <a:spcAft>
                          <a:spcPts val="0"/>
                        </a:spcAft>
                      </a:pPr>
                      <a:r>
                        <a:rPr lang="en-US" sz="900" u="sng" dirty="0" err="1">
                          <a:effectLst/>
                          <a:latin typeface="Calibri"/>
                          <a:ea typeface="Calibri"/>
                          <a:cs typeface="Times New Roman"/>
                        </a:rPr>
                        <a:t>Previsto</a:t>
                      </a:r>
                      <a:r>
                        <a:rPr lang="en-US" sz="900" dirty="0">
                          <a:effectLst/>
                          <a:latin typeface="Calibri"/>
                          <a:ea typeface="Calibri"/>
                          <a:cs typeface="Times New Roman"/>
                        </a:rPr>
                        <a:t> (1-3 </a:t>
                      </a:r>
                      <a:r>
                        <a:rPr lang="en-US" sz="900" dirty="0" err="1">
                          <a:effectLst/>
                          <a:latin typeface="Calibri"/>
                          <a:ea typeface="Calibri"/>
                          <a:cs typeface="Times New Roman"/>
                        </a:rPr>
                        <a:t>qt</a:t>
                      </a:r>
                      <a:r>
                        <a:rPr lang="en-US" sz="900" dirty="0">
                          <a:effectLst/>
                          <a:latin typeface="Calibri"/>
                          <a:ea typeface="Calibri"/>
                          <a:cs typeface="Times New Roman"/>
                        </a:rPr>
                        <a:t>)</a:t>
                      </a: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copper hydroxide</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endParaRPr lang="en-US" sz="900" dirty="0">
                        <a:effectLst/>
                      </a:endParaRP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M1</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Use high label rates for foliar late blight protection.</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marL="0" marR="0" algn="l">
                        <a:lnSpc>
                          <a:spcPct val="100000"/>
                        </a:lnSpc>
                        <a:spcBef>
                          <a:spcPts val="0"/>
                        </a:spcBef>
                        <a:spcAft>
                          <a:spcPts val="0"/>
                        </a:spcAft>
                      </a:pPr>
                      <a:r>
                        <a:rPr lang="en-US" sz="900" u="sng" dirty="0">
                          <a:effectLst/>
                        </a:rPr>
                        <a:t>C-O-C-S WDG</a:t>
                      </a:r>
                      <a:r>
                        <a:rPr lang="en-US" sz="900" dirty="0">
                          <a:effectLst/>
                        </a:rPr>
                        <a:t> (1.5- 4 </a:t>
                      </a:r>
                      <a:r>
                        <a:rPr lang="en-US" sz="900" dirty="0" err="1">
                          <a:effectLst/>
                        </a:rPr>
                        <a:t>lb</a:t>
                      </a:r>
                      <a:r>
                        <a:rPr lang="en-US" sz="900" dirty="0">
                          <a:effectLst/>
                        </a:rPr>
                        <a:t>)</a:t>
                      </a:r>
                    </a:p>
                    <a:p>
                      <a:pPr marL="0" marR="0" algn="l">
                        <a:lnSpc>
                          <a:spcPct val="100000"/>
                        </a:lnSpc>
                        <a:spcBef>
                          <a:spcPts val="0"/>
                        </a:spcBef>
                        <a:spcAft>
                          <a:spcPts val="0"/>
                        </a:spcAft>
                      </a:pPr>
                      <a:endParaRPr lang="en-US" sz="900" dirty="0">
                        <a:effectLst/>
                        <a:latin typeface="Calibri"/>
                        <a:ea typeface="Calibri"/>
                        <a:cs typeface="Times New Roman"/>
                      </a:endParaRPr>
                    </a:p>
                    <a:p>
                      <a:pPr marL="0" marR="0" algn="l">
                        <a:lnSpc>
                          <a:spcPct val="100000"/>
                        </a:lnSpc>
                        <a:spcBef>
                          <a:spcPts val="0"/>
                        </a:spcBef>
                        <a:spcAft>
                          <a:spcPts val="0"/>
                        </a:spcAft>
                      </a:pPr>
                      <a:r>
                        <a:rPr lang="en-US" sz="900" u="sng" dirty="0" err="1">
                          <a:effectLst/>
                          <a:latin typeface="Calibri"/>
                          <a:ea typeface="Calibri"/>
                          <a:cs typeface="Times New Roman"/>
                        </a:rPr>
                        <a:t>Cuprofix</a:t>
                      </a:r>
                      <a:r>
                        <a:rPr lang="en-US" sz="900" u="sng" dirty="0">
                          <a:effectLst/>
                          <a:latin typeface="Calibri"/>
                          <a:ea typeface="Calibri"/>
                          <a:cs typeface="Times New Roman"/>
                        </a:rPr>
                        <a:t>-Ultra</a:t>
                      </a:r>
                      <a:r>
                        <a:rPr lang="en-US" sz="900" u="sng" baseline="0" dirty="0">
                          <a:effectLst/>
                          <a:latin typeface="Calibri"/>
                          <a:ea typeface="Calibri"/>
                          <a:cs typeface="Times New Roman"/>
                        </a:rPr>
                        <a:t> 40 </a:t>
                      </a:r>
                      <a:r>
                        <a:rPr lang="en-US" sz="900" u="sng" baseline="0" dirty="0" err="1">
                          <a:effectLst/>
                          <a:latin typeface="Calibri"/>
                          <a:ea typeface="Calibri"/>
                          <a:cs typeface="Times New Roman"/>
                        </a:rPr>
                        <a:t>Disperss</a:t>
                      </a:r>
                      <a:endParaRPr lang="en-US" sz="900" u="sng" baseline="0" dirty="0">
                        <a:effectLst/>
                        <a:latin typeface="Calibri"/>
                        <a:ea typeface="Calibri"/>
                        <a:cs typeface="Times New Roman"/>
                      </a:endParaRPr>
                    </a:p>
                    <a:p>
                      <a:pPr marL="0" marR="0" algn="l">
                        <a:lnSpc>
                          <a:spcPct val="100000"/>
                        </a:lnSpc>
                        <a:spcBef>
                          <a:spcPts val="0"/>
                        </a:spcBef>
                        <a:spcAft>
                          <a:spcPts val="0"/>
                        </a:spcAft>
                      </a:pPr>
                      <a:r>
                        <a:rPr lang="en-US" sz="900" u="none" baseline="0" dirty="0">
                          <a:effectLst/>
                          <a:latin typeface="Calibri"/>
                          <a:ea typeface="Calibri"/>
                          <a:cs typeface="Times New Roman"/>
                        </a:rPr>
                        <a:t>(0.75-3.0 </a:t>
                      </a:r>
                      <a:r>
                        <a:rPr lang="en-US" sz="900" u="none" baseline="0" dirty="0" err="1">
                          <a:effectLst/>
                          <a:latin typeface="Calibri"/>
                          <a:ea typeface="Calibri"/>
                          <a:cs typeface="Times New Roman"/>
                        </a:rPr>
                        <a:t>lb</a:t>
                      </a:r>
                      <a:r>
                        <a:rPr lang="en-US" sz="900" u="none" baseline="0" dirty="0">
                          <a:effectLst/>
                          <a:latin typeface="Calibri"/>
                          <a:ea typeface="Calibri"/>
                          <a:cs typeface="Times New Roman"/>
                        </a:rPr>
                        <a:t>)</a:t>
                      </a:r>
                    </a:p>
                    <a:p>
                      <a:pPr marL="0" marR="0" algn="l">
                        <a:lnSpc>
                          <a:spcPct val="100000"/>
                        </a:lnSpc>
                        <a:spcBef>
                          <a:spcPts val="0"/>
                        </a:spcBef>
                        <a:spcAft>
                          <a:spcPts val="0"/>
                        </a:spcAft>
                      </a:pPr>
                      <a:endParaRPr lang="en-US" sz="900" u="none"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copper </a:t>
                      </a:r>
                      <a:r>
                        <a:rPr lang="en-US" sz="900" dirty="0" err="1">
                          <a:effectLst/>
                        </a:rPr>
                        <a:t>oxychloride</a:t>
                      </a:r>
                      <a:r>
                        <a:rPr lang="en-US" sz="900" dirty="0">
                          <a:effectLst/>
                        </a:rPr>
                        <a:t>, basic copper sulfate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Use high label rates for foliar late blight protection.</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marL="0" marR="0" algn="l">
                        <a:lnSpc>
                          <a:spcPct val="100000"/>
                        </a:lnSpc>
                        <a:spcBef>
                          <a:spcPts val="0"/>
                        </a:spcBef>
                        <a:spcAft>
                          <a:spcPts val="0"/>
                        </a:spcAft>
                      </a:pPr>
                      <a:r>
                        <a:rPr lang="en-US" sz="900" u="sng" dirty="0" err="1">
                          <a:effectLst/>
                          <a:latin typeface="Calibri"/>
                          <a:ea typeface="Calibri"/>
                          <a:cs typeface="Times New Roman"/>
                        </a:rPr>
                        <a:t>Mastercop</a:t>
                      </a:r>
                      <a:endParaRPr lang="en-US" sz="900" u="sng" dirty="0">
                        <a:effectLst/>
                        <a:latin typeface="Calibri"/>
                        <a:ea typeface="Calibri"/>
                        <a:cs typeface="Times New Roman"/>
                      </a:endParaRPr>
                    </a:p>
                    <a:p>
                      <a:pPr marL="0" marR="0" algn="l">
                        <a:lnSpc>
                          <a:spcPct val="100000"/>
                        </a:lnSpc>
                        <a:spcBef>
                          <a:spcPts val="0"/>
                        </a:spcBef>
                        <a:spcAft>
                          <a:spcPts val="0"/>
                        </a:spcAft>
                      </a:pPr>
                      <a:r>
                        <a:rPr lang="en-US" sz="900" u="none" dirty="0">
                          <a:effectLst/>
                          <a:latin typeface="Calibri"/>
                          <a:ea typeface="Calibri"/>
                          <a:cs typeface="Times New Roman"/>
                        </a:rPr>
                        <a:t>(0.5-1.5 </a:t>
                      </a:r>
                      <a:r>
                        <a:rPr lang="en-US" sz="900" u="none" dirty="0" err="1">
                          <a:effectLst/>
                          <a:latin typeface="Calibri"/>
                          <a:ea typeface="Calibri"/>
                          <a:cs typeface="Times New Roman"/>
                        </a:rPr>
                        <a:t>pt</a:t>
                      </a:r>
                      <a:r>
                        <a:rPr lang="en-US" sz="900" u="none" dirty="0">
                          <a:effectLst/>
                          <a:latin typeface="Calibri"/>
                          <a:ea typeface="Calibri"/>
                          <a:cs typeface="Times New Roman"/>
                        </a:rPr>
                        <a:t>)</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copper sulfate </a:t>
                      </a:r>
                      <a:r>
                        <a:rPr lang="en-US" sz="900" dirty="0" err="1">
                          <a:effectLst/>
                          <a:latin typeface="Calibri"/>
                          <a:ea typeface="Calibri"/>
                          <a:cs typeface="Times New Roman"/>
                        </a:rPr>
                        <a:t>pentahydrate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Use high label rates for foliar late blight protection.</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
        <p:nvSpPr>
          <p:cNvPr id="7" name="Title 1"/>
          <p:cNvSpPr txBox="1">
            <a:spLocks/>
          </p:cNvSpPr>
          <p:nvPr/>
        </p:nvSpPr>
        <p:spPr>
          <a:xfrm>
            <a:off x="152400" y="8784168"/>
            <a:ext cx="6553200" cy="51223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200" b="1" dirty="0">
                <a:latin typeface="Times New Roman" pitchFamily="18" charset="0"/>
                <a:cs typeface="Times New Roman" pitchFamily="18" charset="0"/>
              </a:rPr>
              <a:t>Page 2</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435289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0"/>
            <a:ext cx="6553200" cy="512232"/>
          </a:xfrm>
        </p:spPr>
        <p:txBody>
          <a:bodyPr>
            <a:noAutofit/>
          </a:bodyPr>
          <a:lstStyle/>
          <a:p>
            <a:r>
              <a:rPr lang="en-US" sz="1000" b="1" u="sng" dirty="0">
                <a:latin typeface="Times New Roman" pitchFamily="18" charset="0"/>
                <a:cs typeface="Times New Roman" pitchFamily="18" charset="0"/>
              </a:rPr>
              <a:t>Potato Late Blight Fungicides Registered for WI, 2026.  </a:t>
            </a:r>
            <a:br>
              <a:rPr lang="en-US" sz="1200" u="sng" dirty="0">
                <a:latin typeface="Times New Roman" pitchFamily="18" charset="0"/>
                <a:cs typeface="Times New Roman" pitchFamily="18" charset="0"/>
              </a:rPr>
            </a:br>
            <a:endParaRPr lang="en-US" sz="12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576693358"/>
              </p:ext>
            </p:extLst>
          </p:nvPr>
        </p:nvGraphicFramePr>
        <p:xfrm>
          <a:off x="228600" y="607187"/>
          <a:ext cx="6476999" cy="7622413"/>
        </p:xfrm>
        <a:graphic>
          <a:graphicData uri="http://schemas.openxmlformats.org/drawingml/2006/table">
            <a:tbl>
              <a:tblPr firstRow="1" bandRow="1">
                <a:tableStyleId>{F5AB1C69-6EDB-4FF4-983F-18BD219EF322}</a:tableStyleId>
              </a:tblPr>
              <a:tblGrid>
                <a:gridCol w="771071">
                  <a:extLst>
                    <a:ext uri="{9D8B030D-6E8A-4147-A177-3AD203B41FA5}">
                      <a16:colId xmlns:a16="http://schemas.microsoft.com/office/drawing/2014/main" val="20000"/>
                    </a:ext>
                  </a:extLst>
                </a:gridCol>
                <a:gridCol w="905329">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2285999">
                  <a:extLst>
                    <a:ext uri="{9D8B030D-6E8A-4147-A177-3AD203B41FA5}">
                      <a16:colId xmlns:a16="http://schemas.microsoft.com/office/drawing/2014/main" val="20006"/>
                    </a:ext>
                  </a:extLst>
                </a:gridCol>
              </a:tblGrid>
              <a:tr h="370840">
                <a:tc>
                  <a:txBody>
                    <a:bodyPr/>
                    <a:lstStyle/>
                    <a:p>
                      <a:pPr marL="0" marR="0" algn="ctr">
                        <a:lnSpc>
                          <a:spcPct val="115000"/>
                        </a:lnSpc>
                        <a:spcBef>
                          <a:spcPts val="0"/>
                        </a:spcBef>
                        <a:spcAft>
                          <a:spcPts val="0"/>
                        </a:spcAft>
                      </a:pPr>
                      <a:r>
                        <a:rPr lang="en-US" sz="1000" dirty="0">
                          <a:effectLst/>
                        </a:rPr>
                        <a:t>Trade Name (rate/A)</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Active Ingredient(s)</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PHI</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REI</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FRAC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latin typeface="Calibri"/>
                          <a:ea typeface="Calibri"/>
                          <a:cs typeface="Times New Roman"/>
                        </a:rPr>
                        <a:t>Activity of Fungicide</a:t>
                      </a:r>
                    </a:p>
                  </a:txBody>
                  <a:tcPr marL="68580" marR="68580" marT="0" marB="0"/>
                </a:tc>
                <a:tc>
                  <a:txBody>
                    <a:bodyPr/>
                    <a:lstStyle/>
                    <a:p>
                      <a:pPr marL="0" marR="0" algn="ctr">
                        <a:lnSpc>
                          <a:spcPct val="115000"/>
                        </a:lnSpc>
                        <a:spcBef>
                          <a:spcPts val="0"/>
                        </a:spcBef>
                        <a:spcAft>
                          <a:spcPts val="0"/>
                        </a:spcAft>
                      </a:pPr>
                      <a:r>
                        <a:rPr lang="en-US" sz="1000" dirty="0">
                          <a:effectLst/>
                        </a:rPr>
                        <a:t>Comments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gn="l">
                        <a:lnSpc>
                          <a:spcPct val="100000"/>
                        </a:lnSpc>
                        <a:spcBef>
                          <a:spcPts val="0"/>
                        </a:spcBef>
                        <a:spcAft>
                          <a:spcPts val="0"/>
                        </a:spcAft>
                      </a:pPr>
                      <a:r>
                        <a:rPr lang="en-US" sz="900" u="sng" dirty="0" err="1">
                          <a:effectLst/>
                          <a:latin typeface="Calibri"/>
                          <a:ea typeface="Calibri"/>
                          <a:cs typeface="Times New Roman"/>
                        </a:rPr>
                        <a:t>Cueva</a:t>
                      </a:r>
                      <a:endParaRPr lang="en-US" sz="900" u="sng" dirty="0">
                        <a:effectLst/>
                        <a:latin typeface="Calibri"/>
                        <a:ea typeface="Calibri"/>
                        <a:cs typeface="Times New Roman"/>
                      </a:endParaRPr>
                    </a:p>
                    <a:p>
                      <a:pPr marL="0" marR="0" algn="l">
                        <a:lnSpc>
                          <a:spcPct val="100000"/>
                        </a:lnSpc>
                        <a:spcBef>
                          <a:spcPts val="0"/>
                        </a:spcBef>
                        <a:spcAft>
                          <a:spcPts val="0"/>
                        </a:spcAft>
                      </a:pPr>
                      <a:r>
                        <a:rPr lang="en-US" sz="900" dirty="0">
                          <a:effectLst/>
                          <a:latin typeface="Calibri"/>
                          <a:ea typeface="Calibri"/>
                          <a:cs typeface="Times New Roman"/>
                        </a:rPr>
                        <a:t>(2 gal in 50-100 gal water/acre)</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copper </a:t>
                      </a:r>
                      <a:r>
                        <a:rPr lang="en-US" sz="900" dirty="0" err="1">
                          <a:effectLst/>
                          <a:latin typeface="Calibri"/>
                          <a:ea typeface="Calibri"/>
                          <a:cs typeface="Times New Roman"/>
                        </a:rPr>
                        <a:t>octanoate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Use high label rates for foliar late blight protection.</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marL="0" marR="0" algn="l">
                        <a:lnSpc>
                          <a:spcPct val="100000"/>
                        </a:lnSpc>
                        <a:spcBef>
                          <a:spcPts val="0"/>
                        </a:spcBef>
                        <a:spcAft>
                          <a:spcPts val="0"/>
                        </a:spcAft>
                      </a:pPr>
                      <a:r>
                        <a:rPr lang="en-US" sz="900" u="sng" dirty="0" err="1">
                          <a:effectLst/>
                        </a:rPr>
                        <a:t>Curzate</a:t>
                      </a:r>
                      <a:r>
                        <a:rPr lang="en-US" sz="900" u="sng" dirty="0">
                          <a:effectLst/>
                        </a:rPr>
                        <a:t> 60DF</a:t>
                      </a:r>
                      <a:endParaRPr lang="en-US" sz="900" dirty="0">
                        <a:effectLst/>
                      </a:endParaRPr>
                    </a:p>
                    <a:p>
                      <a:pPr marL="0" marR="0" algn="l">
                        <a:lnSpc>
                          <a:spcPct val="100000"/>
                        </a:lnSpc>
                        <a:spcBef>
                          <a:spcPts val="0"/>
                        </a:spcBef>
                        <a:spcAft>
                          <a:spcPts val="0"/>
                        </a:spcAft>
                      </a:pPr>
                      <a:r>
                        <a:rPr lang="en-US" sz="900" dirty="0">
                          <a:effectLst/>
                        </a:rPr>
                        <a:t>(3.2 </a:t>
                      </a:r>
                      <a:r>
                        <a:rPr lang="en-US" sz="900" dirty="0" err="1">
                          <a:effectLst/>
                        </a:rPr>
                        <a:t>oz</a:t>
                      </a:r>
                      <a:r>
                        <a:rPr lang="en-US" sz="900" dirty="0">
                          <a:effectLst/>
                        </a:rPr>
                        <a:t> foliar)</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cymoxanil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14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27</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p>
                  </a:txBody>
                  <a:tcPr marL="68580" marR="68580" marT="0" marB="0"/>
                </a:tc>
                <a:tc>
                  <a:txBody>
                    <a:bodyPr/>
                    <a:lstStyle/>
                    <a:p>
                      <a:pPr marL="0" marR="0" algn="l">
                        <a:lnSpc>
                          <a:spcPct val="100000"/>
                        </a:lnSpc>
                        <a:spcBef>
                          <a:spcPts val="0"/>
                        </a:spcBef>
                        <a:spcAft>
                          <a:spcPts val="0"/>
                        </a:spcAft>
                      </a:pPr>
                      <a:r>
                        <a:rPr lang="en-US" sz="900" dirty="0">
                          <a:effectLst/>
                        </a:rPr>
                        <a:t>Locally-systemic fungicide.  Must be tank-mixed with a protectant fungicide.  </a:t>
                      </a:r>
                      <a:r>
                        <a:rPr lang="en-US" sz="900" dirty="0" err="1">
                          <a:effectLst/>
                        </a:rPr>
                        <a:t>Rainfast</a:t>
                      </a:r>
                      <a:r>
                        <a:rPr lang="en-US" sz="900" dirty="0">
                          <a:effectLst/>
                        </a:rPr>
                        <a:t> within 2 hours. </a:t>
                      </a:r>
                      <a:r>
                        <a:rPr lang="en-US" sz="900" dirty="0" err="1">
                          <a:effectLst/>
                        </a:rPr>
                        <a:t>Cymbol</a:t>
                      </a:r>
                      <a:r>
                        <a:rPr lang="en-US" sz="900" dirty="0">
                          <a:effectLst/>
                        </a:rPr>
                        <a:t>.</a:t>
                      </a:r>
                      <a:r>
                        <a:rPr lang="en-US" sz="900" baseline="0" dirty="0">
                          <a:effectLst/>
                        </a:rPr>
                        <a:t>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marL="0" marR="0" algn="l">
                        <a:lnSpc>
                          <a:spcPct val="100000"/>
                        </a:lnSpc>
                        <a:spcBef>
                          <a:spcPts val="0"/>
                        </a:spcBef>
                        <a:spcAft>
                          <a:spcPts val="0"/>
                        </a:spcAft>
                      </a:pPr>
                      <a:r>
                        <a:rPr lang="en-US" sz="900" u="sng" dirty="0" err="1">
                          <a:effectLst/>
                        </a:rPr>
                        <a:t>Dithane</a:t>
                      </a:r>
                      <a:r>
                        <a:rPr lang="en-US" sz="900" u="sng" dirty="0">
                          <a:effectLst/>
                        </a:rPr>
                        <a:t> F45 </a:t>
                      </a:r>
                      <a:r>
                        <a:rPr lang="en-US" sz="900" u="sng" dirty="0" err="1">
                          <a:effectLst/>
                        </a:rPr>
                        <a:t>Rainshield</a:t>
                      </a:r>
                      <a:r>
                        <a:rPr lang="en-US" sz="900" dirty="0">
                          <a:effectLst/>
                        </a:rPr>
                        <a:t> </a:t>
                      </a:r>
                    </a:p>
                    <a:p>
                      <a:pPr marL="0" marR="0" algn="l">
                        <a:lnSpc>
                          <a:spcPct val="100000"/>
                        </a:lnSpc>
                        <a:spcBef>
                          <a:spcPts val="0"/>
                        </a:spcBef>
                        <a:spcAft>
                          <a:spcPts val="0"/>
                        </a:spcAft>
                      </a:pPr>
                      <a:r>
                        <a:rPr lang="en-US" sz="900" dirty="0">
                          <a:effectLst/>
                        </a:rPr>
                        <a:t>(.4 to 1.6 </a:t>
                      </a:r>
                      <a:r>
                        <a:rPr lang="en-US" sz="900" dirty="0" err="1">
                          <a:effectLst/>
                        </a:rPr>
                        <a:t>qt</a:t>
                      </a:r>
                      <a:r>
                        <a:rPr lang="en-US" sz="900" dirty="0">
                          <a:effectLst/>
                        </a:rPr>
                        <a:t>)</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err="1">
                          <a:effectLst/>
                        </a:rPr>
                        <a:t>Dithane</a:t>
                      </a:r>
                      <a:r>
                        <a:rPr lang="en-US" sz="900" u="sng" dirty="0">
                          <a:effectLst/>
                        </a:rPr>
                        <a:t> M45</a:t>
                      </a:r>
                      <a:r>
                        <a:rPr lang="en-US" sz="900" dirty="0">
                          <a:effectLst/>
                        </a:rPr>
                        <a:t> </a:t>
                      </a:r>
                    </a:p>
                    <a:p>
                      <a:pPr marL="0" marR="0" algn="l">
                        <a:lnSpc>
                          <a:spcPct val="100000"/>
                        </a:lnSpc>
                        <a:spcBef>
                          <a:spcPts val="0"/>
                        </a:spcBef>
                        <a:spcAft>
                          <a:spcPts val="0"/>
                        </a:spcAft>
                      </a:pPr>
                      <a:r>
                        <a:rPr lang="en-US" sz="900" dirty="0">
                          <a:effectLst/>
                        </a:rPr>
                        <a:t>(.5 to 2 </a:t>
                      </a:r>
                      <a:r>
                        <a:rPr lang="en-US" sz="900" dirty="0" err="1">
                          <a:effectLst/>
                        </a:rPr>
                        <a:t>lb</a:t>
                      </a:r>
                      <a:r>
                        <a:rPr lang="en-US" sz="900" dirty="0">
                          <a:effectLst/>
                        </a:rPr>
                        <a:t>)</a:t>
                      </a:r>
                    </a:p>
                    <a:p>
                      <a:pPr marL="0" marR="0" algn="l">
                        <a:lnSpc>
                          <a:spcPct val="100000"/>
                        </a:lnSpc>
                        <a:spcBef>
                          <a:spcPts val="0"/>
                        </a:spcBef>
                        <a:spcAft>
                          <a:spcPts val="0"/>
                        </a:spcAft>
                      </a:pPr>
                      <a:endParaRPr lang="en-US" sz="900" dirty="0">
                        <a:effectLst/>
                      </a:endParaRPr>
                    </a:p>
                    <a:p>
                      <a:pPr marL="0" marR="0" algn="l">
                        <a:lnSpc>
                          <a:spcPct val="100000"/>
                        </a:lnSpc>
                        <a:spcBef>
                          <a:spcPts val="0"/>
                        </a:spcBef>
                        <a:spcAft>
                          <a:spcPts val="0"/>
                        </a:spcAft>
                      </a:pPr>
                      <a:r>
                        <a:rPr lang="en-US" sz="900" u="sng" dirty="0" err="1">
                          <a:effectLst/>
                        </a:rPr>
                        <a:t>Koverall</a:t>
                      </a:r>
                      <a:r>
                        <a:rPr lang="en-US" sz="900" u="sng" dirty="0">
                          <a:effectLst/>
                        </a:rPr>
                        <a:t>, Roper DF </a:t>
                      </a:r>
                      <a:r>
                        <a:rPr lang="en-US" sz="900" u="sng" dirty="0" err="1">
                          <a:effectLst/>
                        </a:rPr>
                        <a:t>Rainshield</a:t>
                      </a:r>
                      <a:r>
                        <a:rPr lang="en-US" sz="900" u="sng" dirty="0">
                          <a:effectLst/>
                        </a:rPr>
                        <a:t>, Fortuna 75WDG</a:t>
                      </a:r>
                    </a:p>
                    <a:p>
                      <a:pPr marL="0" marR="0" algn="l">
                        <a:lnSpc>
                          <a:spcPct val="100000"/>
                        </a:lnSpc>
                        <a:spcBef>
                          <a:spcPts val="0"/>
                        </a:spcBef>
                        <a:spcAft>
                          <a:spcPts val="0"/>
                        </a:spcAft>
                      </a:pPr>
                      <a:r>
                        <a:rPr lang="en-US" sz="900" u="none" dirty="0">
                          <a:effectLst/>
                        </a:rPr>
                        <a:t>(1-2.0 </a:t>
                      </a:r>
                      <a:r>
                        <a:rPr lang="en-US" sz="900" u="none" dirty="0" err="1">
                          <a:effectLst/>
                        </a:rPr>
                        <a:t>lb</a:t>
                      </a:r>
                      <a:r>
                        <a:rPr lang="en-US" sz="900" u="none" dirty="0">
                          <a:effectLst/>
                        </a:rPr>
                        <a:t>)</a:t>
                      </a:r>
                    </a:p>
                  </a:txBody>
                  <a:tcPr marL="68580" marR="68580" marT="0" marB="0"/>
                </a:tc>
                <a:tc>
                  <a:txBody>
                    <a:bodyPr/>
                    <a:lstStyle/>
                    <a:p>
                      <a:pPr marL="0" marR="0" algn="l">
                        <a:lnSpc>
                          <a:spcPct val="100000"/>
                        </a:lnSpc>
                        <a:spcBef>
                          <a:spcPts val="0"/>
                        </a:spcBef>
                        <a:spcAft>
                          <a:spcPts val="0"/>
                        </a:spcAft>
                      </a:pPr>
                      <a:r>
                        <a:rPr lang="en-US" sz="900" dirty="0" err="1">
                          <a:effectLst/>
                        </a:rPr>
                        <a:t>mancozeb</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M3</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Max rate per acre/season is 11.2 </a:t>
                      </a:r>
                      <a:r>
                        <a:rPr lang="en-US" sz="900" dirty="0" err="1">
                          <a:effectLst/>
                        </a:rPr>
                        <a:t>lb</a:t>
                      </a:r>
                      <a:r>
                        <a:rPr lang="en-US" sz="900" dirty="0">
                          <a:effectLst/>
                        </a:rPr>
                        <a:t> </a:t>
                      </a:r>
                      <a:r>
                        <a:rPr lang="en-US" sz="900" dirty="0" err="1">
                          <a:effectLst/>
                        </a:rPr>
                        <a:t>a.i</a:t>
                      </a:r>
                      <a:r>
                        <a:rPr lang="en-US" sz="900" dirty="0">
                          <a:effectLst/>
                        </a:rPr>
                        <a:t>. Begin</a:t>
                      </a:r>
                      <a:r>
                        <a:rPr lang="en-US" sz="900" baseline="0" dirty="0">
                          <a:effectLst/>
                        </a:rPr>
                        <a:t> use at lower rate and increase as vines increase in size.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marL="0" marR="0" algn="l">
                        <a:lnSpc>
                          <a:spcPct val="100000"/>
                        </a:lnSpc>
                        <a:spcBef>
                          <a:spcPts val="0"/>
                        </a:spcBef>
                        <a:spcAft>
                          <a:spcPts val="0"/>
                        </a:spcAft>
                      </a:pPr>
                      <a:r>
                        <a:rPr lang="en-US" sz="900" u="sng" dirty="0" err="1">
                          <a:effectLst/>
                        </a:rPr>
                        <a:t>Evito</a:t>
                      </a:r>
                      <a:r>
                        <a:rPr lang="en-US" sz="900" u="sng" dirty="0">
                          <a:effectLst/>
                        </a:rPr>
                        <a:t> 480SC, Aftershock</a:t>
                      </a:r>
                      <a:endParaRPr lang="en-US" sz="900" dirty="0">
                        <a:effectLst/>
                      </a:endParaRPr>
                    </a:p>
                    <a:p>
                      <a:pPr marL="0" marR="0" algn="l">
                        <a:lnSpc>
                          <a:spcPct val="100000"/>
                        </a:lnSpc>
                        <a:spcBef>
                          <a:spcPts val="0"/>
                        </a:spcBef>
                        <a:spcAft>
                          <a:spcPts val="0"/>
                        </a:spcAft>
                      </a:pPr>
                      <a:r>
                        <a:rPr lang="en-US" sz="900" dirty="0">
                          <a:effectLst/>
                        </a:rPr>
                        <a:t>(3.8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fluoxastrobin</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7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marL="0" marR="0" algn="l">
                        <a:lnSpc>
                          <a:spcPct val="100000"/>
                        </a:lnSpc>
                        <a:spcBef>
                          <a:spcPts val="0"/>
                        </a:spcBef>
                        <a:spcAft>
                          <a:spcPts val="0"/>
                        </a:spcAft>
                      </a:pPr>
                      <a:r>
                        <a:rPr lang="en-US" sz="900" u="sng" dirty="0">
                          <a:effectLst/>
                        </a:rPr>
                        <a:t>Forum</a:t>
                      </a:r>
                      <a:endParaRPr lang="en-US" sz="900" dirty="0">
                        <a:effectLst/>
                      </a:endParaRPr>
                    </a:p>
                    <a:p>
                      <a:pPr marL="0" marR="0" algn="l">
                        <a:lnSpc>
                          <a:spcPct val="100000"/>
                        </a:lnSpc>
                        <a:spcBef>
                          <a:spcPts val="0"/>
                        </a:spcBef>
                        <a:spcAft>
                          <a:spcPts val="0"/>
                        </a:spcAft>
                      </a:pPr>
                      <a:r>
                        <a:rPr lang="en-US" sz="900" dirty="0">
                          <a:effectLst/>
                        </a:rPr>
                        <a:t>(Foliar and tuber control: 6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dimethomorph</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40</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a:t>
                      </a:r>
                    </a:p>
                  </a:txBody>
                  <a:tcPr marL="68580" marR="68580" marT="0" marB="0"/>
                </a:tc>
                <a:tc>
                  <a:txBody>
                    <a:bodyPr/>
                    <a:lstStyle/>
                    <a:p>
                      <a:pPr marL="0" marR="0" algn="l">
                        <a:lnSpc>
                          <a:spcPct val="100000"/>
                        </a:lnSpc>
                        <a:spcBef>
                          <a:spcPts val="0"/>
                        </a:spcBef>
                        <a:spcAft>
                          <a:spcPts val="0"/>
                        </a:spcAft>
                      </a:pPr>
                      <a:r>
                        <a:rPr lang="en-US" sz="900" dirty="0">
                          <a:effectLst/>
                        </a:rPr>
                        <a:t>May be tank-mixed with another effective fungicide for enhanced management – but not required by label.   Addition of an adjuvant may enhance management.  Can be applied after vine kill.</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marL="0" marR="0" algn="l">
                        <a:lnSpc>
                          <a:spcPct val="100000"/>
                        </a:lnSpc>
                        <a:spcBef>
                          <a:spcPts val="0"/>
                        </a:spcBef>
                        <a:spcAft>
                          <a:spcPts val="0"/>
                        </a:spcAft>
                      </a:pPr>
                      <a:r>
                        <a:rPr lang="en-US" sz="900" u="sng" dirty="0">
                          <a:effectLst/>
                        </a:rPr>
                        <a:t>Gavel 75DF</a:t>
                      </a:r>
                      <a:endParaRPr lang="en-US" sz="900" dirty="0">
                        <a:effectLst/>
                      </a:endParaRPr>
                    </a:p>
                    <a:p>
                      <a:pPr marL="0" marR="0" algn="l">
                        <a:lnSpc>
                          <a:spcPct val="100000"/>
                        </a:lnSpc>
                        <a:spcBef>
                          <a:spcPts val="0"/>
                        </a:spcBef>
                        <a:spcAft>
                          <a:spcPts val="0"/>
                        </a:spcAft>
                      </a:pPr>
                      <a:r>
                        <a:rPr lang="en-US" sz="900" dirty="0">
                          <a:effectLst/>
                        </a:rPr>
                        <a:t>(1.5 to 2 </a:t>
                      </a:r>
                      <a:r>
                        <a:rPr lang="en-US" sz="900" dirty="0" err="1">
                          <a:effectLst/>
                        </a:rPr>
                        <a:t>lb</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zoxamide</a:t>
                      </a:r>
                      <a:r>
                        <a:rPr lang="en-US" sz="900" dirty="0">
                          <a:effectLst/>
                        </a:rPr>
                        <a:t>+ </a:t>
                      </a:r>
                      <a:r>
                        <a:rPr lang="en-US" sz="900" dirty="0" err="1">
                          <a:effectLst/>
                        </a:rPr>
                        <a:t>mancozeb</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3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48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22+M3</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Do not make &gt;6 applications/crop.  Contact fungicide.</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70840">
                <a:tc>
                  <a:txBody>
                    <a:bodyPr/>
                    <a:lstStyle/>
                    <a:p>
                      <a:pPr marL="0" marR="0" algn="l">
                        <a:lnSpc>
                          <a:spcPct val="100000"/>
                        </a:lnSpc>
                        <a:spcBef>
                          <a:spcPts val="0"/>
                        </a:spcBef>
                        <a:spcAft>
                          <a:spcPts val="0"/>
                        </a:spcAft>
                      </a:pPr>
                      <a:r>
                        <a:rPr lang="en-US" sz="900" u="sng" dirty="0">
                          <a:effectLst/>
                        </a:rPr>
                        <a:t>Gem 500SC</a:t>
                      </a:r>
                      <a:endParaRPr lang="en-US" sz="900" dirty="0">
                        <a:effectLst/>
                      </a:endParaRPr>
                    </a:p>
                    <a:p>
                      <a:pPr marL="0" marR="0" algn="l">
                        <a:lnSpc>
                          <a:spcPct val="100000"/>
                        </a:lnSpc>
                        <a:spcBef>
                          <a:spcPts val="0"/>
                        </a:spcBef>
                        <a:spcAft>
                          <a:spcPts val="0"/>
                        </a:spcAft>
                      </a:pPr>
                      <a:r>
                        <a:rPr lang="en-US" sz="900" dirty="0">
                          <a:effectLst/>
                        </a:rPr>
                        <a:t>(3.8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trifloxystrobin</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7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70840">
                <a:tc>
                  <a:txBody>
                    <a:bodyPr/>
                    <a:lstStyle/>
                    <a:p>
                      <a:pPr marL="0" marR="0" algn="l">
                        <a:lnSpc>
                          <a:spcPct val="100000"/>
                        </a:lnSpc>
                        <a:spcBef>
                          <a:spcPts val="0"/>
                        </a:spcBef>
                        <a:spcAft>
                          <a:spcPts val="0"/>
                        </a:spcAft>
                      </a:pPr>
                      <a:r>
                        <a:rPr lang="en-US" sz="900" u="sng" dirty="0">
                          <a:effectLst/>
                        </a:rPr>
                        <a:t>Headline</a:t>
                      </a:r>
                      <a:endParaRPr lang="en-US" sz="900" dirty="0">
                        <a:effectLst/>
                      </a:endParaRPr>
                    </a:p>
                    <a:p>
                      <a:pPr marL="0" marR="0" algn="l">
                        <a:lnSpc>
                          <a:spcPct val="100000"/>
                        </a:lnSpc>
                        <a:spcBef>
                          <a:spcPts val="0"/>
                        </a:spcBef>
                        <a:spcAft>
                          <a:spcPts val="0"/>
                        </a:spcAft>
                      </a:pPr>
                      <a:r>
                        <a:rPr lang="en-US" sz="900" dirty="0">
                          <a:effectLst/>
                        </a:rPr>
                        <a:t>(6 to 12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pyraclostrobin</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3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370840">
                <a:tc>
                  <a:txBody>
                    <a:bodyPr/>
                    <a:lstStyle/>
                    <a:p>
                      <a:pPr marL="0" marR="0" algn="l">
                        <a:lnSpc>
                          <a:spcPct val="100000"/>
                        </a:lnSpc>
                        <a:spcBef>
                          <a:spcPts val="0"/>
                        </a:spcBef>
                        <a:spcAft>
                          <a:spcPts val="0"/>
                        </a:spcAft>
                      </a:pPr>
                      <a:r>
                        <a:rPr lang="en-US" sz="900" u="sng" dirty="0" err="1">
                          <a:effectLst/>
                        </a:rPr>
                        <a:t>ManKocide</a:t>
                      </a:r>
                      <a:endParaRPr lang="en-US" sz="900" dirty="0">
                        <a:effectLst/>
                      </a:endParaRPr>
                    </a:p>
                    <a:p>
                      <a:pPr marL="0" marR="0" algn="l">
                        <a:lnSpc>
                          <a:spcPct val="100000"/>
                        </a:lnSpc>
                        <a:spcBef>
                          <a:spcPts val="0"/>
                        </a:spcBef>
                        <a:spcAft>
                          <a:spcPts val="0"/>
                        </a:spcAft>
                      </a:pPr>
                      <a:r>
                        <a:rPr lang="en-US" sz="900" dirty="0">
                          <a:effectLst/>
                        </a:rPr>
                        <a:t>(1.5 to 2 then 4-5 </a:t>
                      </a:r>
                      <a:r>
                        <a:rPr lang="en-US" sz="900" dirty="0" err="1">
                          <a:effectLst/>
                        </a:rPr>
                        <a:t>lb</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mancozeb</a:t>
                      </a:r>
                      <a:r>
                        <a:rPr lang="en-US" sz="900" dirty="0">
                          <a:effectLst/>
                        </a:rPr>
                        <a:t>+ copper hydroxide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3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24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M3+ M1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Not labeled as a seed </a:t>
                      </a:r>
                      <a:r>
                        <a:rPr lang="en-US" sz="900" dirty="0" err="1">
                          <a:effectLst/>
                        </a:rPr>
                        <a:t>trt</a:t>
                      </a:r>
                      <a:r>
                        <a:rPr lang="en-US" sz="900" dirty="0">
                          <a:effectLst/>
                        </a:rPr>
                        <a:t> for potatoes.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370840">
                <a:tc>
                  <a:txBody>
                    <a:bodyPr/>
                    <a:lstStyle/>
                    <a:p>
                      <a:pPr marL="0" marR="0" algn="l">
                        <a:lnSpc>
                          <a:spcPct val="100000"/>
                        </a:lnSpc>
                        <a:spcBef>
                          <a:spcPts val="0"/>
                        </a:spcBef>
                        <a:spcAft>
                          <a:spcPts val="0"/>
                        </a:spcAft>
                      </a:pPr>
                      <a:r>
                        <a:rPr lang="en-US" sz="900" u="sng" dirty="0">
                          <a:effectLst/>
                        </a:rPr>
                        <a:t>Omega 500F</a:t>
                      </a:r>
                      <a:endParaRPr lang="en-US" sz="900" dirty="0">
                        <a:effectLst/>
                      </a:endParaRPr>
                    </a:p>
                    <a:p>
                      <a:pPr marL="0" marR="0" algn="l">
                        <a:lnSpc>
                          <a:spcPct val="100000"/>
                        </a:lnSpc>
                        <a:spcBef>
                          <a:spcPts val="0"/>
                        </a:spcBef>
                        <a:spcAft>
                          <a:spcPts val="0"/>
                        </a:spcAft>
                      </a:pPr>
                      <a:r>
                        <a:rPr lang="en-US" sz="900" dirty="0">
                          <a:effectLst/>
                        </a:rPr>
                        <a:t>(5.5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fluazinam</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48 hours </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29</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REI is 4 days for high exposure activities.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r h="370840">
                <a:tc>
                  <a:txBody>
                    <a:bodyPr/>
                    <a:lstStyle/>
                    <a:p>
                      <a:pPr marL="0" marR="0" algn="l">
                        <a:lnSpc>
                          <a:spcPct val="100000"/>
                        </a:lnSpc>
                        <a:spcBef>
                          <a:spcPts val="0"/>
                        </a:spcBef>
                        <a:spcAft>
                          <a:spcPts val="0"/>
                        </a:spcAft>
                      </a:pPr>
                      <a:r>
                        <a:rPr lang="en-US" sz="900" u="sng" dirty="0">
                          <a:effectLst/>
                        </a:rPr>
                        <a:t>Omega Top MP</a:t>
                      </a:r>
                      <a:endParaRPr lang="en-US" sz="900" dirty="0">
                        <a:effectLst/>
                      </a:endParaRPr>
                    </a:p>
                    <a:p>
                      <a:pPr marL="0" marR="0" algn="l">
                        <a:lnSpc>
                          <a:spcPct val="100000"/>
                        </a:lnSpc>
                        <a:spcBef>
                          <a:spcPts val="0"/>
                        </a:spcBef>
                        <a:spcAft>
                          <a:spcPts val="0"/>
                        </a:spcAft>
                      </a:pPr>
                      <a:r>
                        <a:rPr lang="en-US" sz="900" dirty="0">
                          <a:effectLst/>
                        </a:rPr>
                        <a:t>(5.5 </a:t>
                      </a:r>
                      <a:r>
                        <a:rPr lang="en-US" sz="900" dirty="0" err="1">
                          <a:effectLst/>
                        </a:rPr>
                        <a:t>fl</a:t>
                      </a:r>
                      <a:r>
                        <a:rPr lang="en-US" sz="900" dirty="0">
                          <a:effectLst/>
                        </a:rPr>
                        <a:t> </a:t>
                      </a:r>
                      <a:r>
                        <a:rPr lang="en-US" sz="900" dirty="0" err="1">
                          <a:effectLst/>
                        </a:rPr>
                        <a:t>oz</a:t>
                      </a:r>
                      <a:r>
                        <a:rPr lang="en-US" sz="900" dirty="0">
                          <a:effectLst/>
                        </a:rPr>
                        <a:t>) – individual label for Omega sold in co-pack with Top MP (</a:t>
                      </a:r>
                      <a:r>
                        <a:rPr lang="en-US" sz="900" dirty="0" err="1">
                          <a:effectLst/>
                        </a:rPr>
                        <a:t>difenoconazole</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fluazinam</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48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29</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 and locally systemic</a:t>
                      </a:r>
                    </a:p>
                  </a:txBody>
                  <a:tcPr marL="68580" marR="68580" marT="0" marB="0"/>
                </a:tc>
                <a:tc>
                  <a:txBody>
                    <a:bodyPr/>
                    <a:lstStyle/>
                    <a:p>
                      <a:pPr marL="0" marR="0" algn="l">
                        <a:lnSpc>
                          <a:spcPct val="100000"/>
                        </a:lnSpc>
                        <a:spcBef>
                          <a:spcPts val="0"/>
                        </a:spcBef>
                        <a:spcAft>
                          <a:spcPts val="0"/>
                        </a:spcAft>
                      </a:pPr>
                      <a:r>
                        <a:rPr lang="en-US" sz="900" dirty="0">
                          <a:effectLst/>
                        </a:rPr>
                        <a:t>Can be applied aerially.  REI is 4 days for high exposure activities.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11"/>
                  </a:ext>
                </a:extLst>
              </a:tr>
            </a:tbl>
          </a:graphicData>
        </a:graphic>
      </p:graphicFrame>
      <p:sp>
        <p:nvSpPr>
          <p:cNvPr id="7" name="Title 1"/>
          <p:cNvSpPr txBox="1">
            <a:spLocks/>
          </p:cNvSpPr>
          <p:nvPr/>
        </p:nvSpPr>
        <p:spPr>
          <a:xfrm>
            <a:off x="152400" y="8631768"/>
            <a:ext cx="6553200" cy="51223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200" b="1" dirty="0">
                <a:latin typeface="Times New Roman" pitchFamily="18" charset="0"/>
                <a:cs typeface="Times New Roman" pitchFamily="18" charset="0"/>
              </a:rPr>
              <a:t>Page 3</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316429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
            <a:ext cx="6553200" cy="512232"/>
          </a:xfrm>
        </p:spPr>
        <p:txBody>
          <a:bodyPr>
            <a:noAutofit/>
          </a:bodyPr>
          <a:lstStyle/>
          <a:p>
            <a:r>
              <a:rPr lang="en-US" sz="1000" b="1" u="sng" dirty="0">
                <a:latin typeface="Times New Roman" pitchFamily="18" charset="0"/>
                <a:cs typeface="Times New Roman" pitchFamily="18" charset="0"/>
              </a:rPr>
              <a:t>Potato Late Blight Fungicides Registered for WI, 2026.  </a:t>
            </a:r>
            <a:endParaRPr lang="en-US" sz="10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480868272"/>
              </p:ext>
            </p:extLst>
          </p:nvPr>
        </p:nvGraphicFramePr>
        <p:xfrm>
          <a:off x="228600" y="381000"/>
          <a:ext cx="6476999" cy="8470773"/>
        </p:xfrm>
        <a:graphic>
          <a:graphicData uri="http://schemas.openxmlformats.org/drawingml/2006/table">
            <a:tbl>
              <a:tblPr firstRow="1" bandRow="1">
                <a:tableStyleId>{F5AB1C69-6EDB-4FF4-983F-18BD219EF322}</a:tableStyleId>
              </a:tblPr>
              <a:tblGrid>
                <a:gridCol w="771071">
                  <a:extLst>
                    <a:ext uri="{9D8B030D-6E8A-4147-A177-3AD203B41FA5}">
                      <a16:colId xmlns:a16="http://schemas.microsoft.com/office/drawing/2014/main" val="20000"/>
                    </a:ext>
                  </a:extLst>
                </a:gridCol>
                <a:gridCol w="905329">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gridCol w="2209799">
                  <a:extLst>
                    <a:ext uri="{9D8B030D-6E8A-4147-A177-3AD203B41FA5}">
                      <a16:colId xmlns:a16="http://schemas.microsoft.com/office/drawing/2014/main" val="20006"/>
                    </a:ext>
                  </a:extLst>
                </a:gridCol>
              </a:tblGrid>
              <a:tr h="370840">
                <a:tc>
                  <a:txBody>
                    <a:bodyPr/>
                    <a:lstStyle/>
                    <a:p>
                      <a:pPr marL="0" marR="0" algn="ctr">
                        <a:lnSpc>
                          <a:spcPct val="115000"/>
                        </a:lnSpc>
                        <a:spcBef>
                          <a:spcPts val="0"/>
                        </a:spcBef>
                        <a:spcAft>
                          <a:spcPts val="0"/>
                        </a:spcAft>
                      </a:pPr>
                      <a:r>
                        <a:rPr lang="en-US" sz="1000" dirty="0">
                          <a:effectLst/>
                        </a:rPr>
                        <a:t>Trade Name (rate/A)</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Active Ingredient(s)</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PHI</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REI</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FRAC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latin typeface="Calibri"/>
                          <a:ea typeface="Calibri"/>
                          <a:cs typeface="Times New Roman"/>
                        </a:rPr>
                        <a:t>Activity of Fungicide</a:t>
                      </a:r>
                    </a:p>
                  </a:txBody>
                  <a:tcPr marL="68580" marR="68580" marT="0" marB="0"/>
                </a:tc>
                <a:tc>
                  <a:txBody>
                    <a:bodyPr/>
                    <a:lstStyle/>
                    <a:p>
                      <a:pPr marL="0" marR="0" algn="ctr">
                        <a:lnSpc>
                          <a:spcPct val="115000"/>
                        </a:lnSpc>
                        <a:spcBef>
                          <a:spcPts val="0"/>
                        </a:spcBef>
                        <a:spcAft>
                          <a:spcPts val="0"/>
                        </a:spcAft>
                      </a:pPr>
                      <a:r>
                        <a:rPr lang="en-US" sz="1000" dirty="0">
                          <a:effectLst/>
                        </a:rPr>
                        <a:t>Comments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gn="l">
                        <a:lnSpc>
                          <a:spcPct val="100000"/>
                        </a:lnSpc>
                        <a:spcBef>
                          <a:spcPts val="0"/>
                        </a:spcBef>
                        <a:spcAft>
                          <a:spcPts val="0"/>
                        </a:spcAft>
                      </a:pPr>
                      <a:r>
                        <a:rPr lang="en-US" sz="900" u="sng" dirty="0" err="1">
                          <a:effectLst/>
                          <a:latin typeface="Calibri"/>
                          <a:ea typeface="Calibri"/>
                          <a:cs typeface="Times New Roman"/>
                        </a:rPr>
                        <a:t>Orondis</a:t>
                      </a:r>
                      <a:r>
                        <a:rPr lang="en-US" sz="900" u="sng" dirty="0">
                          <a:effectLst/>
                          <a:latin typeface="Calibri"/>
                          <a:ea typeface="Calibri"/>
                          <a:cs typeface="Times New Roman"/>
                        </a:rPr>
                        <a:t> Ultra</a:t>
                      </a:r>
                      <a:endParaRPr lang="en-US" sz="900" u="sng" baseline="0" dirty="0">
                        <a:effectLst/>
                        <a:latin typeface="Calibri"/>
                        <a:ea typeface="Calibri"/>
                        <a:cs typeface="Times New Roman"/>
                      </a:endParaRPr>
                    </a:p>
                    <a:p>
                      <a:pPr marL="0" marR="0" algn="l">
                        <a:lnSpc>
                          <a:spcPct val="100000"/>
                        </a:lnSpc>
                        <a:spcBef>
                          <a:spcPts val="0"/>
                        </a:spcBef>
                        <a:spcAft>
                          <a:spcPts val="0"/>
                        </a:spcAft>
                      </a:pPr>
                      <a:r>
                        <a:rPr lang="en-US" sz="900" u="none" baseline="0" dirty="0">
                          <a:effectLst/>
                          <a:latin typeface="Calibri"/>
                          <a:ea typeface="Calibri"/>
                          <a:cs typeface="Times New Roman"/>
                        </a:rPr>
                        <a:t>(5.5-8.0 </a:t>
                      </a:r>
                      <a:r>
                        <a:rPr lang="en-US" sz="900" u="none" baseline="0" dirty="0" err="1">
                          <a:effectLst/>
                          <a:latin typeface="Calibri"/>
                          <a:ea typeface="Calibri"/>
                          <a:cs typeface="Times New Roman"/>
                        </a:rPr>
                        <a:t>fl</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oz</a:t>
                      </a:r>
                      <a:r>
                        <a:rPr lang="en-US" sz="900" u="none" baseline="0" dirty="0">
                          <a:effectLst/>
                          <a:latin typeface="Calibri"/>
                          <a:ea typeface="Calibri"/>
                          <a:cs typeface="Times New Roman"/>
                        </a:rPr>
                        <a:t>)</a:t>
                      </a:r>
                      <a:endParaRPr lang="en-US" sz="900" u="none"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latin typeface="Calibri"/>
                          <a:ea typeface="Calibri"/>
                          <a:cs typeface="Times New Roman"/>
                        </a:rPr>
                        <a:t>oxathiapiprolin</a:t>
                      </a:r>
                      <a:r>
                        <a:rPr lang="en-US" sz="900" baseline="0" dirty="0">
                          <a:effectLst/>
                          <a:latin typeface="Calibri"/>
                          <a:ea typeface="Calibri"/>
                          <a:cs typeface="Times New Roman"/>
                        </a:rPr>
                        <a:t> + </a:t>
                      </a:r>
                      <a:r>
                        <a:rPr lang="en-US" sz="900" baseline="0" dirty="0" err="1">
                          <a:effectLst/>
                          <a:latin typeface="Calibri"/>
                          <a:ea typeface="Calibri"/>
                          <a:cs typeface="Times New Roman"/>
                        </a:rPr>
                        <a:t>mandipropamid</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14</a:t>
                      </a:r>
                      <a:r>
                        <a:rPr lang="en-US" sz="900" baseline="0" dirty="0">
                          <a:effectLst/>
                          <a:latin typeface="Calibri"/>
                          <a:ea typeface="Calibri"/>
                          <a:cs typeface="Times New Roman"/>
                        </a:rPr>
                        <a:t> </a:t>
                      </a:r>
                      <a:r>
                        <a:rPr lang="en-US" sz="900" dirty="0">
                          <a:effectLst/>
                          <a:latin typeface="Calibri"/>
                          <a:ea typeface="Calibri"/>
                          <a:cs typeface="Times New Roman"/>
                        </a:rPr>
                        <a:t>days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4 hours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U15 </a:t>
                      </a:r>
                    </a:p>
                    <a:p>
                      <a:pPr marL="0" marR="0" algn="l">
                        <a:lnSpc>
                          <a:spcPct val="100000"/>
                        </a:lnSpc>
                        <a:spcBef>
                          <a:spcPts val="0"/>
                        </a:spcBef>
                        <a:spcAft>
                          <a:spcPts val="0"/>
                        </a:spcAft>
                      </a:pPr>
                      <a:r>
                        <a:rPr lang="en-US" sz="900" dirty="0">
                          <a:effectLst/>
                          <a:latin typeface="Calibri"/>
                          <a:ea typeface="Calibri"/>
                          <a:cs typeface="Times New Roman"/>
                        </a:rPr>
                        <a:t>+</a:t>
                      </a:r>
                      <a:r>
                        <a:rPr lang="en-US" sz="900" baseline="0" dirty="0">
                          <a:effectLst/>
                          <a:latin typeface="Calibri"/>
                          <a:ea typeface="Calibri"/>
                          <a:cs typeface="Times New Roman"/>
                        </a:rPr>
                        <a:t> 40</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u="none" dirty="0">
                          <a:effectLst/>
                          <a:latin typeface="Calibri"/>
                          <a:ea typeface="Calibri"/>
                          <a:cs typeface="Times New Roman"/>
                        </a:rPr>
                        <a:t>Translaminar</a:t>
                      </a:r>
                      <a:r>
                        <a:rPr lang="en-US" sz="900" u="none" baseline="0" dirty="0">
                          <a:effectLst/>
                          <a:latin typeface="Calibri"/>
                          <a:ea typeface="Calibri"/>
                          <a:cs typeface="Times New Roman"/>
                        </a:rPr>
                        <a:t> or systemic within leaf and xylem mobile; </a:t>
                      </a:r>
                      <a:r>
                        <a:rPr lang="en-US" sz="900" u="none" baseline="0" dirty="0" err="1">
                          <a:effectLst/>
                          <a:latin typeface="Calibri"/>
                          <a:ea typeface="Calibri"/>
                          <a:cs typeface="Times New Roman"/>
                        </a:rPr>
                        <a:t>rainfast</a:t>
                      </a:r>
                      <a:r>
                        <a:rPr lang="en-US" sz="900" u="none" baseline="0" dirty="0">
                          <a:effectLst/>
                          <a:latin typeface="Calibri"/>
                          <a:ea typeface="Calibri"/>
                          <a:cs typeface="Times New Roman"/>
                        </a:rPr>
                        <a:t> within 30 minutes</a:t>
                      </a:r>
                      <a:endParaRPr lang="en-US" sz="900" u="none"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u="none" baseline="0" dirty="0">
                          <a:effectLst/>
                          <a:latin typeface="Calibri"/>
                          <a:ea typeface="Calibri"/>
                          <a:cs typeface="Times New Roman"/>
                        </a:rPr>
                        <a:t>Max single application rate is 8.0 </a:t>
                      </a:r>
                      <a:r>
                        <a:rPr lang="en-US" sz="900" u="none" baseline="0" dirty="0" err="1">
                          <a:effectLst/>
                          <a:latin typeface="Calibri"/>
                          <a:ea typeface="Calibri"/>
                          <a:cs typeface="Times New Roman"/>
                        </a:rPr>
                        <a:t>fl</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oz</a:t>
                      </a:r>
                      <a:r>
                        <a:rPr lang="en-US" sz="900" u="none" baseline="0" dirty="0">
                          <a:effectLst/>
                          <a:latin typeface="Calibri"/>
                          <a:ea typeface="Calibri"/>
                          <a:cs typeface="Times New Roman"/>
                        </a:rPr>
                        <a:t>/A.  Max annual rate is 32.0 </a:t>
                      </a:r>
                      <a:r>
                        <a:rPr lang="en-US" sz="900" u="none" baseline="0" dirty="0" err="1">
                          <a:effectLst/>
                          <a:latin typeface="Calibri"/>
                          <a:ea typeface="Calibri"/>
                          <a:cs typeface="Times New Roman"/>
                        </a:rPr>
                        <a:t>fl</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oz</a:t>
                      </a:r>
                      <a:r>
                        <a:rPr lang="en-US" sz="900" u="none" baseline="0" dirty="0">
                          <a:effectLst/>
                          <a:latin typeface="Calibri"/>
                          <a:ea typeface="Calibri"/>
                          <a:cs typeface="Times New Roman"/>
                        </a:rPr>
                        <a:t>/A/year.  Do not apply &gt;0.125 </a:t>
                      </a:r>
                      <a:r>
                        <a:rPr lang="en-US" sz="900" u="none" baseline="0" dirty="0" err="1">
                          <a:effectLst/>
                          <a:latin typeface="Calibri"/>
                          <a:ea typeface="Calibri"/>
                          <a:cs typeface="Times New Roman"/>
                        </a:rPr>
                        <a:t>lb</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ai</a:t>
                      </a:r>
                      <a:r>
                        <a:rPr lang="en-US" sz="900" u="none" baseline="0" dirty="0">
                          <a:effectLst/>
                          <a:latin typeface="Calibri"/>
                          <a:ea typeface="Calibri"/>
                          <a:cs typeface="Times New Roman"/>
                        </a:rPr>
                        <a:t>/year of </a:t>
                      </a:r>
                      <a:r>
                        <a:rPr lang="en-US" sz="900" u="none" baseline="0" dirty="0" err="1">
                          <a:effectLst/>
                          <a:latin typeface="Calibri"/>
                          <a:ea typeface="Calibri"/>
                          <a:cs typeface="Times New Roman"/>
                        </a:rPr>
                        <a:t>oxathiapiprolin</a:t>
                      </a:r>
                      <a:r>
                        <a:rPr lang="en-US" sz="900" u="none" baseline="0" dirty="0">
                          <a:effectLst/>
                          <a:latin typeface="Calibri"/>
                          <a:ea typeface="Calibri"/>
                          <a:cs typeface="Times New Roman"/>
                        </a:rPr>
                        <a:t>.  Do not apply &gt;0.522 </a:t>
                      </a:r>
                      <a:r>
                        <a:rPr lang="en-US" sz="900" u="none" baseline="0" dirty="0" err="1">
                          <a:effectLst/>
                          <a:latin typeface="Calibri"/>
                          <a:ea typeface="Calibri"/>
                          <a:cs typeface="Times New Roman"/>
                        </a:rPr>
                        <a:t>lb</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ai</a:t>
                      </a:r>
                      <a:r>
                        <a:rPr lang="en-US" sz="900" u="none" baseline="0" dirty="0">
                          <a:effectLst/>
                          <a:latin typeface="Calibri"/>
                          <a:ea typeface="Calibri"/>
                          <a:cs typeface="Times New Roman"/>
                        </a:rPr>
                        <a:t>/year of </a:t>
                      </a:r>
                      <a:r>
                        <a:rPr lang="en-US" sz="900" u="none" baseline="0" dirty="0" err="1">
                          <a:effectLst/>
                          <a:latin typeface="Calibri"/>
                          <a:ea typeface="Calibri"/>
                          <a:cs typeface="Times New Roman"/>
                        </a:rPr>
                        <a:t>mandipropamid</a:t>
                      </a:r>
                      <a:r>
                        <a:rPr lang="en-US" sz="900" u="none" baseline="0" dirty="0">
                          <a:effectLst/>
                          <a:latin typeface="Calibri"/>
                          <a:ea typeface="Calibri"/>
                          <a:cs typeface="Times New Roman"/>
                        </a:rPr>
                        <a:t>.  Make no more than 2 sequential applications before rotating to a different mode of action.  Do not follow soil applications of </a:t>
                      </a:r>
                      <a:r>
                        <a:rPr lang="en-US" sz="900" u="none" baseline="0" dirty="0" err="1">
                          <a:effectLst/>
                          <a:latin typeface="Calibri"/>
                          <a:ea typeface="Calibri"/>
                          <a:cs typeface="Times New Roman"/>
                        </a:rPr>
                        <a:t>oxathiapiprolin</a:t>
                      </a:r>
                      <a:r>
                        <a:rPr lang="en-US" sz="900" u="none" baseline="0" dirty="0">
                          <a:effectLst/>
                          <a:latin typeface="Calibri"/>
                          <a:ea typeface="Calibri"/>
                          <a:cs typeface="Times New Roman"/>
                        </a:rPr>
                        <a:t> with foliar applications of </a:t>
                      </a:r>
                      <a:r>
                        <a:rPr lang="en-US" sz="900" u="none" baseline="0" dirty="0" err="1">
                          <a:effectLst/>
                          <a:latin typeface="Calibri"/>
                          <a:ea typeface="Calibri"/>
                          <a:cs typeface="Times New Roman"/>
                        </a:rPr>
                        <a:t>Orondis</a:t>
                      </a:r>
                      <a:r>
                        <a:rPr lang="en-US" sz="900" u="none" baseline="0" dirty="0">
                          <a:effectLst/>
                          <a:latin typeface="Calibri"/>
                          <a:ea typeface="Calibri"/>
                          <a:cs typeface="Times New Roman"/>
                        </a:rPr>
                        <a:t> Ultra.    </a:t>
                      </a:r>
                      <a:endParaRPr lang="en-US" sz="900" u="none"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marL="0" marR="0" algn="l">
                        <a:lnSpc>
                          <a:spcPct val="100000"/>
                        </a:lnSpc>
                        <a:spcBef>
                          <a:spcPts val="0"/>
                        </a:spcBef>
                        <a:spcAft>
                          <a:spcPts val="0"/>
                        </a:spcAft>
                      </a:pPr>
                      <a:r>
                        <a:rPr lang="en-US" sz="900" u="sng" dirty="0" err="1">
                          <a:effectLst/>
                          <a:latin typeface="Calibri"/>
                          <a:ea typeface="Calibri"/>
                          <a:cs typeface="Times New Roman"/>
                        </a:rPr>
                        <a:t>Orondis</a:t>
                      </a:r>
                      <a:r>
                        <a:rPr lang="en-US" sz="900" u="sng" baseline="0" dirty="0">
                          <a:effectLst/>
                          <a:latin typeface="Calibri"/>
                          <a:ea typeface="Calibri"/>
                          <a:cs typeface="Times New Roman"/>
                        </a:rPr>
                        <a:t> </a:t>
                      </a:r>
                      <a:r>
                        <a:rPr lang="en-US" sz="900" u="sng" baseline="0" dirty="0" err="1">
                          <a:effectLst/>
                          <a:latin typeface="Calibri"/>
                          <a:ea typeface="Calibri"/>
                          <a:cs typeface="Times New Roman"/>
                        </a:rPr>
                        <a:t>Opti</a:t>
                      </a:r>
                      <a:endParaRPr lang="en-US" sz="900" u="sng" baseline="0" dirty="0">
                        <a:effectLst/>
                        <a:latin typeface="Calibri"/>
                        <a:ea typeface="Calibri"/>
                        <a:cs typeface="Times New Roman"/>
                      </a:endParaRPr>
                    </a:p>
                    <a:p>
                      <a:pPr marL="0" marR="0" algn="l">
                        <a:lnSpc>
                          <a:spcPct val="100000"/>
                        </a:lnSpc>
                        <a:spcBef>
                          <a:spcPts val="0"/>
                        </a:spcBef>
                        <a:spcAft>
                          <a:spcPts val="0"/>
                        </a:spcAft>
                      </a:pPr>
                      <a:r>
                        <a:rPr lang="en-US" sz="900" u="sng" baseline="0" dirty="0">
                          <a:effectLst/>
                          <a:latin typeface="Calibri"/>
                          <a:ea typeface="Calibri"/>
                          <a:cs typeface="Times New Roman"/>
                        </a:rPr>
                        <a:t>(1.75-2.50 </a:t>
                      </a:r>
                      <a:r>
                        <a:rPr lang="en-US" sz="900" u="sng" baseline="0" dirty="0" err="1">
                          <a:effectLst/>
                          <a:latin typeface="Calibri"/>
                          <a:ea typeface="Calibri"/>
                          <a:cs typeface="Times New Roman"/>
                        </a:rPr>
                        <a:t>pt</a:t>
                      </a:r>
                      <a:r>
                        <a:rPr lang="en-US" sz="900" u="sng" baseline="0" dirty="0">
                          <a:effectLst/>
                          <a:latin typeface="Calibri"/>
                          <a:ea typeface="Calibri"/>
                          <a:cs typeface="Times New Roman"/>
                        </a:rPr>
                        <a:t>)</a:t>
                      </a:r>
                      <a:endParaRPr lang="en-US" sz="900" u="sng"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latin typeface="Calibri"/>
                          <a:ea typeface="Calibri"/>
                          <a:cs typeface="Times New Roman"/>
                        </a:rPr>
                        <a:t>oxathiapiprolin</a:t>
                      </a:r>
                      <a:r>
                        <a:rPr lang="en-US" sz="900" dirty="0">
                          <a:effectLst/>
                          <a:latin typeface="Calibri"/>
                          <a:ea typeface="Calibri"/>
                          <a:cs typeface="Times New Roman"/>
                        </a:rPr>
                        <a:t> + </a:t>
                      </a:r>
                    </a:p>
                    <a:p>
                      <a:pPr marL="0" marR="0" algn="l">
                        <a:lnSpc>
                          <a:spcPct val="100000"/>
                        </a:lnSpc>
                        <a:spcBef>
                          <a:spcPts val="0"/>
                        </a:spcBef>
                        <a:spcAft>
                          <a:spcPts val="0"/>
                        </a:spcAft>
                      </a:pPr>
                      <a:r>
                        <a:rPr lang="en-US" sz="900" dirty="0">
                          <a:effectLst/>
                          <a:latin typeface="Calibri"/>
                          <a:ea typeface="Calibri"/>
                          <a:cs typeface="Times New Roman"/>
                        </a:rPr>
                        <a:t>chlorothalonil</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7 days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12 hours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U15 +</a:t>
                      </a:r>
                    </a:p>
                    <a:p>
                      <a:pPr marL="0" marR="0" algn="l">
                        <a:lnSpc>
                          <a:spcPct val="100000"/>
                        </a:lnSpc>
                        <a:spcBef>
                          <a:spcPts val="0"/>
                        </a:spcBef>
                        <a:spcAft>
                          <a:spcPts val="0"/>
                        </a:spcAft>
                      </a:pPr>
                      <a:r>
                        <a:rPr lang="en-US" sz="900" dirty="0">
                          <a:effectLst/>
                          <a:latin typeface="Calibri"/>
                          <a:ea typeface="Calibri"/>
                          <a:cs typeface="Times New Roman"/>
                        </a:rPr>
                        <a:t>M5</a:t>
                      </a:r>
                    </a:p>
                  </a:txBody>
                  <a:tcPr marL="68580" marR="68580" marT="0" marB="0"/>
                </a:tc>
                <a:tc>
                  <a:txBody>
                    <a:bodyPr/>
                    <a:lstStyle/>
                    <a:p>
                      <a:pPr marL="0" marR="0" algn="l">
                        <a:lnSpc>
                          <a:spcPct val="100000"/>
                        </a:lnSpc>
                        <a:spcBef>
                          <a:spcPts val="0"/>
                        </a:spcBef>
                        <a:spcAft>
                          <a:spcPts val="0"/>
                        </a:spcAft>
                      </a:pPr>
                      <a:r>
                        <a:rPr lang="en-US" sz="900" u="none" dirty="0">
                          <a:effectLst/>
                          <a:latin typeface="Calibri"/>
                          <a:ea typeface="Calibri"/>
                          <a:cs typeface="Times New Roman"/>
                        </a:rPr>
                        <a:t>Translaminar</a:t>
                      </a:r>
                      <a:r>
                        <a:rPr lang="en-US" sz="900" u="none" baseline="0" dirty="0">
                          <a:effectLst/>
                          <a:latin typeface="Calibri"/>
                          <a:ea typeface="Calibri"/>
                          <a:cs typeface="Times New Roman"/>
                        </a:rPr>
                        <a:t> or systemic within leaf and xylem mobile; </a:t>
                      </a:r>
                      <a:r>
                        <a:rPr lang="en-US" sz="900" u="none" baseline="0" dirty="0" err="1">
                          <a:effectLst/>
                          <a:latin typeface="Calibri"/>
                          <a:ea typeface="Calibri"/>
                          <a:cs typeface="Times New Roman"/>
                        </a:rPr>
                        <a:t>rainfast</a:t>
                      </a:r>
                      <a:r>
                        <a:rPr lang="en-US" sz="900" u="none" baseline="0" dirty="0">
                          <a:effectLst/>
                          <a:latin typeface="Calibri"/>
                          <a:ea typeface="Calibri"/>
                          <a:cs typeface="Times New Roman"/>
                        </a:rPr>
                        <a:t> within 30 minutes</a:t>
                      </a:r>
                      <a:endParaRPr lang="en-US" sz="900" u="none"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u="none" dirty="0">
                          <a:effectLst/>
                          <a:latin typeface="Calibri"/>
                          <a:ea typeface="Calibri"/>
                          <a:cs typeface="Times New Roman"/>
                        </a:rPr>
                        <a:t>Max single application</a:t>
                      </a:r>
                      <a:r>
                        <a:rPr lang="en-US" sz="900" u="none" baseline="0" dirty="0">
                          <a:effectLst/>
                          <a:latin typeface="Calibri"/>
                          <a:ea typeface="Calibri"/>
                          <a:cs typeface="Times New Roman"/>
                        </a:rPr>
                        <a:t> rate is 2.5 </a:t>
                      </a:r>
                      <a:r>
                        <a:rPr lang="en-US" sz="900" u="none" baseline="0" dirty="0" err="1">
                          <a:effectLst/>
                          <a:latin typeface="Calibri"/>
                          <a:ea typeface="Calibri"/>
                          <a:cs typeface="Times New Roman"/>
                        </a:rPr>
                        <a:t>pt</a:t>
                      </a:r>
                      <a:r>
                        <a:rPr lang="en-US" sz="900" u="none" baseline="0" dirty="0">
                          <a:effectLst/>
                          <a:latin typeface="Calibri"/>
                          <a:ea typeface="Calibri"/>
                          <a:cs typeface="Times New Roman"/>
                        </a:rPr>
                        <a:t>/A.  Max application annual rate is 10 </a:t>
                      </a:r>
                      <a:r>
                        <a:rPr lang="en-US" sz="900" u="none" baseline="0" dirty="0" err="1">
                          <a:effectLst/>
                          <a:latin typeface="Calibri"/>
                          <a:ea typeface="Calibri"/>
                          <a:cs typeface="Times New Roman"/>
                        </a:rPr>
                        <a:t>pt</a:t>
                      </a:r>
                      <a:r>
                        <a:rPr lang="en-US" sz="900" u="none" baseline="0" dirty="0">
                          <a:effectLst/>
                          <a:latin typeface="Calibri"/>
                          <a:ea typeface="Calibri"/>
                          <a:cs typeface="Times New Roman"/>
                        </a:rPr>
                        <a:t>/A/year.  Do not apply &gt;0.125 </a:t>
                      </a:r>
                      <a:r>
                        <a:rPr lang="en-US" sz="900" u="none" baseline="0" dirty="0" err="1">
                          <a:effectLst/>
                          <a:latin typeface="Calibri"/>
                          <a:ea typeface="Calibri"/>
                          <a:cs typeface="Times New Roman"/>
                        </a:rPr>
                        <a:t>lb</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ai</a:t>
                      </a:r>
                      <a:r>
                        <a:rPr lang="en-US" sz="900" u="none" baseline="0" dirty="0">
                          <a:effectLst/>
                          <a:latin typeface="Calibri"/>
                          <a:ea typeface="Calibri"/>
                          <a:cs typeface="Times New Roman"/>
                        </a:rPr>
                        <a:t>/A/year of </a:t>
                      </a:r>
                      <a:r>
                        <a:rPr lang="en-US" sz="900" u="none" baseline="0" dirty="0" err="1">
                          <a:effectLst/>
                          <a:latin typeface="Calibri"/>
                          <a:ea typeface="Calibri"/>
                          <a:cs typeface="Times New Roman"/>
                        </a:rPr>
                        <a:t>oxathiapiprolin</a:t>
                      </a:r>
                      <a:r>
                        <a:rPr lang="en-US" sz="900" u="none" baseline="0" dirty="0">
                          <a:effectLst/>
                          <a:latin typeface="Calibri"/>
                          <a:ea typeface="Calibri"/>
                          <a:cs typeface="Times New Roman"/>
                        </a:rPr>
                        <a:t>.  Do not apply &gt;11.25 </a:t>
                      </a:r>
                      <a:r>
                        <a:rPr lang="en-US" sz="900" u="none" baseline="0" dirty="0" err="1">
                          <a:effectLst/>
                          <a:latin typeface="Calibri"/>
                          <a:ea typeface="Calibri"/>
                          <a:cs typeface="Times New Roman"/>
                        </a:rPr>
                        <a:t>lb</a:t>
                      </a:r>
                      <a:r>
                        <a:rPr lang="en-US" sz="900" u="none" baseline="0" dirty="0">
                          <a:effectLst/>
                          <a:latin typeface="Calibri"/>
                          <a:ea typeface="Calibri"/>
                          <a:cs typeface="Times New Roman"/>
                        </a:rPr>
                        <a:t> </a:t>
                      </a:r>
                      <a:r>
                        <a:rPr lang="en-US" sz="900" u="none" baseline="0" dirty="0" err="1">
                          <a:effectLst/>
                          <a:latin typeface="Calibri"/>
                          <a:ea typeface="Calibri"/>
                          <a:cs typeface="Times New Roman"/>
                        </a:rPr>
                        <a:t>ai</a:t>
                      </a:r>
                      <a:r>
                        <a:rPr lang="en-US" sz="900" u="none" baseline="0" dirty="0">
                          <a:effectLst/>
                          <a:latin typeface="Calibri"/>
                          <a:ea typeface="Calibri"/>
                          <a:cs typeface="Times New Roman"/>
                        </a:rPr>
                        <a:t>/A/year of chlorothalonil.  </a:t>
                      </a:r>
                      <a:endParaRPr lang="en-US" sz="900" u="none"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marL="0" marR="0" algn="l">
                        <a:lnSpc>
                          <a:spcPct val="100000"/>
                        </a:lnSpc>
                        <a:spcBef>
                          <a:spcPts val="0"/>
                        </a:spcBef>
                        <a:spcAft>
                          <a:spcPts val="0"/>
                        </a:spcAft>
                      </a:pPr>
                      <a:r>
                        <a:rPr lang="en-US" sz="900" u="sng" dirty="0" err="1">
                          <a:effectLst/>
                        </a:rPr>
                        <a:t>Oxidate</a:t>
                      </a:r>
                      <a:endParaRPr lang="en-US" sz="900" dirty="0">
                        <a:effectLst/>
                      </a:endParaRPr>
                    </a:p>
                    <a:p>
                      <a:pPr marL="0" marR="0" algn="l">
                        <a:lnSpc>
                          <a:spcPct val="100000"/>
                        </a:lnSpc>
                        <a:spcBef>
                          <a:spcPts val="0"/>
                        </a:spcBef>
                        <a:spcAft>
                          <a:spcPts val="0"/>
                        </a:spcAft>
                      </a:pPr>
                      <a:r>
                        <a:rPr lang="en-US" sz="900" dirty="0">
                          <a:effectLst/>
                        </a:rPr>
                        <a:t>(40 to 120 </a:t>
                      </a:r>
                      <a:r>
                        <a:rPr lang="en-US" sz="900" dirty="0" err="1">
                          <a:effectLst/>
                        </a:rPr>
                        <a:t>fl</a:t>
                      </a:r>
                      <a:r>
                        <a:rPr lang="en-US" sz="900" dirty="0">
                          <a:effectLst/>
                        </a:rPr>
                        <a:t> </a:t>
                      </a:r>
                      <a:r>
                        <a:rPr lang="en-US" sz="900" dirty="0" err="1">
                          <a:effectLst/>
                        </a:rPr>
                        <a:t>oz</a:t>
                      </a:r>
                      <a:r>
                        <a:rPr lang="en-US" sz="900" dirty="0">
                          <a:effectLst/>
                        </a:rPr>
                        <a:t> to 100 gal water, 30-100 gal/acre</a:t>
                      </a:r>
                    </a:p>
                  </a:txBody>
                  <a:tcPr marL="68580" marR="68580" marT="0" marB="0"/>
                </a:tc>
                <a:tc>
                  <a:txBody>
                    <a:bodyPr/>
                    <a:lstStyle/>
                    <a:p>
                      <a:pPr marL="0" marR="0" algn="l">
                        <a:lnSpc>
                          <a:spcPct val="100000"/>
                        </a:lnSpc>
                        <a:spcBef>
                          <a:spcPts val="0"/>
                        </a:spcBef>
                        <a:spcAft>
                          <a:spcPts val="0"/>
                        </a:spcAft>
                      </a:pPr>
                      <a:r>
                        <a:rPr lang="en-US" sz="900" dirty="0">
                          <a:effectLst/>
                        </a:rPr>
                        <a:t>hydrogen dioxide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 hour</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NC</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Kills spores on contact</a:t>
                      </a:r>
                      <a:r>
                        <a:rPr lang="en-US" sz="900" baseline="0" dirty="0">
                          <a:effectLst/>
                          <a:latin typeface="Calibri"/>
                          <a:ea typeface="Calibri"/>
                          <a:cs typeface="Times New Roman"/>
                        </a:rPr>
                        <a:t> and no residual protectant activity after treatment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Foliar spray for late blight.  Frequent applications (5-day intervals) can limit sporulation.</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marL="0" marR="0" algn="l">
                        <a:lnSpc>
                          <a:spcPct val="100000"/>
                        </a:lnSpc>
                        <a:spcBef>
                          <a:spcPts val="0"/>
                        </a:spcBef>
                        <a:spcAft>
                          <a:spcPts val="0"/>
                        </a:spcAft>
                      </a:pPr>
                      <a:r>
                        <a:rPr lang="en-US" sz="900" dirty="0" err="1">
                          <a:effectLst/>
                        </a:rPr>
                        <a:t>Penncozeb</a:t>
                      </a:r>
                      <a:r>
                        <a:rPr lang="en-US" sz="900" dirty="0">
                          <a:effectLst/>
                        </a:rPr>
                        <a:t> 80WP, </a:t>
                      </a:r>
                      <a:r>
                        <a:rPr lang="en-US" sz="900" dirty="0" err="1">
                          <a:effectLst/>
                        </a:rPr>
                        <a:t>Penncozeb</a:t>
                      </a:r>
                      <a:r>
                        <a:rPr lang="en-US" sz="900" dirty="0">
                          <a:effectLst/>
                        </a:rPr>
                        <a:t> 75DF</a:t>
                      </a:r>
                    </a:p>
                    <a:p>
                      <a:pPr marL="0" marR="0" algn="l">
                        <a:lnSpc>
                          <a:spcPct val="100000"/>
                        </a:lnSpc>
                        <a:spcBef>
                          <a:spcPts val="0"/>
                        </a:spcBef>
                        <a:spcAft>
                          <a:spcPts val="0"/>
                        </a:spcAft>
                      </a:pPr>
                      <a:r>
                        <a:rPr lang="en-US" sz="900" dirty="0">
                          <a:effectLst/>
                        </a:rPr>
                        <a:t>(.5 to 2 </a:t>
                      </a:r>
                      <a:r>
                        <a:rPr lang="en-US" sz="900" dirty="0" err="1">
                          <a:effectLst/>
                        </a:rPr>
                        <a:t>lb</a:t>
                      </a:r>
                      <a:r>
                        <a:rPr lang="en-US" sz="900" dirty="0">
                          <a:effectLst/>
                        </a:rPr>
                        <a:t>)</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dirty="0" err="1">
                          <a:effectLst/>
                        </a:rPr>
                        <a:t>Penncozeb</a:t>
                      </a:r>
                      <a:r>
                        <a:rPr lang="en-US" sz="900" dirty="0">
                          <a:effectLst/>
                        </a:rPr>
                        <a:t> 4FL, </a:t>
                      </a:r>
                    </a:p>
                    <a:p>
                      <a:pPr marL="0" marR="0" algn="l">
                        <a:lnSpc>
                          <a:spcPct val="100000"/>
                        </a:lnSpc>
                        <a:spcBef>
                          <a:spcPts val="0"/>
                        </a:spcBef>
                        <a:spcAft>
                          <a:spcPts val="0"/>
                        </a:spcAft>
                      </a:pPr>
                      <a:r>
                        <a:rPr lang="en-US" sz="900" dirty="0" err="1">
                          <a:effectLst/>
                        </a:rPr>
                        <a:t>Manzate</a:t>
                      </a:r>
                      <a:r>
                        <a:rPr lang="en-US" sz="900" dirty="0">
                          <a:effectLst/>
                        </a:rPr>
                        <a:t> </a:t>
                      </a:r>
                      <a:r>
                        <a:rPr lang="en-US" sz="900" dirty="0" err="1">
                          <a:effectLst/>
                        </a:rPr>
                        <a:t>flowable</a:t>
                      </a:r>
                      <a:endParaRPr lang="en-US" sz="900" dirty="0">
                        <a:effectLst/>
                      </a:endParaRPr>
                    </a:p>
                    <a:p>
                      <a:pPr marL="0" marR="0" algn="l">
                        <a:lnSpc>
                          <a:spcPct val="100000"/>
                        </a:lnSpc>
                        <a:spcBef>
                          <a:spcPts val="0"/>
                        </a:spcBef>
                        <a:spcAft>
                          <a:spcPts val="0"/>
                        </a:spcAft>
                      </a:pPr>
                      <a:r>
                        <a:rPr lang="en-US" sz="900" dirty="0">
                          <a:effectLst/>
                        </a:rPr>
                        <a:t>(.4 to 1.6 </a:t>
                      </a:r>
                      <a:r>
                        <a:rPr lang="en-US" sz="900" dirty="0" err="1">
                          <a:effectLst/>
                        </a:rPr>
                        <a:t>qt</a:t>
                      </a:r>
                      <a:r>
                        <a:rPr lang="en-US" sz="900" dirty="0">
                          <a:effectLst/>
                        </a:rPr>
                        <a:t>)</a:t>
                      </a:r>
                    </a:p>
                    <a:p>
                      <a:pPr marL="0" marR="0" algn="l">
                        <a:lnSpc>
                          <a:spcPct val="100000"/>
                        </a:lnSpc>
                        <a:spcBef>
                          <a:spcPts val="0"/>
                        </a:spcBef>
                        <a:spcAft>
                          <a:spcPts val="0"/>
                        </a:spcAft>
                      </a:pPr>
                      <a:r>
                        <a:rPr lang="en-US" sz="900" dirty="0">
                          <a:effectLst/>
                        </a:rPr>
                        <a:t> </a:t>
                      </a:r>
                    </a:p>
                    <a:p>
                      <a:pPr marL="0" marR="0" algn="l">
                        <a:lnSpc>
                          <a:spcPct val="100000"/>
                        </a:lnSpc>
                        <a:spcBef>
                          <a:spcPts val="0"/>
                        </a:spcBef>
                        <a:spcAft>
                          <a:spcPts val="0"/>
                        </a:spcAft>
                      </a:pPr>
                      <a:r>
                        <a:rPr lang="en-US" sz="900" u="sng" dirty="0" err="1">
                          <a:effectLst/>
                        </a:rPr>
                        <a:t>Manzate</a:t>
                      </a:r>
                      <a:r>
                        <a:rPr lang="en-US" sz="900" u="sng" dirty="0">
                          <a:effectLst/>
                        </a:rPr>
                        <a:t> Pro-Stick</a:t>
                      </a:r>
                      <a:endParaRPr lang="en-US" sz="900" dirty="0">
                        <a:effectLst/>
                      </a:endParaRPr>
                    </a:p>
                    <a:p>
                      <a:pPr marL="0" marR="0" algn="l">
                        <a:lnSpc>
                          <a:spcPct val="100000"/>
                        </a:lnSpc>
                        <a:spcBef>
                          <a:spcPts val="0"/>
                        </a:spcBef>
                        <a:spcAft>
                          <a:spcPts val="0"/>
                        </a:spcAft>
                      </a:pPr>
                      <a:r>
                        <a:rPr lang="en-US" sz="900" dirty="0">
                          <a:effectLst/>
                        </a:rPr>
                        <a:t>(1 to 2 </a:t>
                      </a:r>
                      <a:r>
                        <a:rPr lang="en-US" sz="900" dirty="0" err="1">
                          <a:effectLst/>
                        </a:rPr>
                        <a:t>lb</a:t>
                      </a:r>
                      <a:r>
                        <a:rPr lang="en-US" sz="900" dirty="0">
                          <a:effectLst/>
                        </a:rPr>
                        <a:t>, seed </a:t>
                      </a:r>
                      <a:r>
                        <a:rPr lang="en-US" sz="900" dirty="0" err="1">
                          <a:effectLst/>
                        </a:rPr>
                        <a:t>trt</a:t>
                      </a:r>
                      <a:r>
                        <a:rPr lang="en-US" sz="900" dirty="0">
                          <a:effectLst/>
                        </a:rPr>
                        <a:t>: 1.25 </a:t>
                      </a:r>
                      <a:r>
                        <a:rPr lang="en-US" sz="900" dirty="0" err="1">
                          <a:effectLst/>
                        </a:rPr>
                        <a:t>lb</a:t>
                      </a:r>
                      <a:r>
                        <a:rPr lang="en-US" sz="900" dirty="0">
                          <a:effectLst/>
                        </a:rPr>
                        <a:t>/50 gal water)</a:t>
                      </a:r>
                    </a:p>
                    <a:p>
                      <a:pPr marL="0" marR="0" algn="l">
                        <a:lnSpc>
                          <a:spcPct val="100000"/>
                        </a:lnSpc>
                        <a:spcBef>
                          <a:spcPts val="0"/>
                        </a:spcBef>
                        <a:spcAft>
                          <a:spcPts val="0"/>
                        </a:spcAft>
                      </a:pPr>
                      <a:r>
                        <a:rPr lang="en-US" sz="900" dirty="0">
                          <a:effectLst/>
                        </a:rPr>
                        <a:t> </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mancozeb</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M3</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Do not exceed 11.2 </a:t>
                      </a:r>
                      <a:r>
                        <a:rPr lang="en-US" sz="900" dirty="0" err="1">
                          <a:effectLst/>
                        </a:rPr>
                        <a:t>lb</a:t>
                      </a:r>
                      <a:r>
                        <a:rPr lang="en-US" sz="900" dirty="0">
                          <a:effectLst/>
                        </a:rPr>
                        <a:t> </a:t>
                      </a:r>
                      <a:r>
                        <a:rPr lang="en-US" sz="900" dirty="0" err="1">
                          <a:effectLst/>
                        </a:rPr>
                        <a:t>a.i</a:t>
                      </a:r>
                      <a:r>
                        <a:rPr lang="en-US" sz="900" dirty="0">
                          <a:effectLst/>
                        </a:rPr>
                        <a:t>./acre/year.</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marL="0" marR="0" algn="l">
                        <a:lnSpc>
                          <a:spcPct val="100000"/>
                        </a:lnSpc>
                        <a:spcBef>
                          <a:spcPts val="0"/>
                        </a:spcBef>
                        <a:spcAft>
                          <a:spcPts val="0"/>
                        </a:spcAft>
                      </a:pPr>
                      <a:r>
                        <a:rPr lang="en-US" sz="900" u="sng" dirty="0" err="1">
                          <a:effectLst/>
                        </a:rPr>
                        <a:t>Phostrol</a:t>
                      </a:r>
                      <a:endParaRPr lang="en-US" sz="900" dirty="0">
                        <a:effectLst/>
                      </a:endParaRPr>
                    </a:p>
                    <a:p>
                      <a:pPr marL="0" marR="0" algn="l">
                        <a:lnSpc>
                          <a:spcPct val="100000"/>
                        </a:lnSpc>
                        <a:spcBef>
                          <a:spcPts val="0"/>
                        </a:spcBef>
                        <a:spcAft>
                          <a:spcPts val="0"/>
                        </a:spcAft>
                      </a:pPr>
                      <a:r>
                        <a:rPr lang="en-US" sz="900" dirty="0">
                          <a:effectLst/>
                        </a:rPr>
                        <a:t>(2.5 to 10 </a:t>
                      </a:r>
                      <a:r>
                        <a:rPr lang="en-US" sz="900" dirty="0" err="1">
                          <a:effectLst/>
                        </a:rPr>
                        <a:t>pt</a:t>
                      </a:r>
                      <a:r>
                        <a:rPr lang="en-US" sz="900" dirty="0">
                          <a:effectLst/>
                        </a:rPr>
                        <a:t>)</a:t>
                      </a:r>
                    </a:p>
                    <a:p>
                      <a:pPr marL="0" marR="0" algn="l">
                        <a:lnSpc>
                          <a:spcPct val="100000"/>
                        </a:lnSpc>
                        <a:spcBef>
                          <a:spcPts val="0"/>
                        </a:spcBef>
                        <a:spcAft>
                          <a:spcPts val="0"/>
                        </a:spcAft>
                      </a:pPr>
                      <a:r>
                        <a:rPr lang="en-US" sz="900" dirty="0">
                          <a:effectLst/>
                        </a:rPr>
                        <a:t>(Post harvest </a:t>
                      </a:r>
                      <a:r>
                        <a:rPr lang="en-US" sz="900" dirty="0" err="1">
                          <a:effectLst/>
                        </a:rPr>
                        <a:t>trt</a:t>
                      </a:r>
                      <a:r>
                        <a:rPr lang="en-US" sz="900" dirty="0">
                          <a:effectLst/>
                        </a:rPr>
                        <a:t>: 1 gal/ton in .5 gal water)</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mono- and di-basic sodium, potassium, and ammonium </a:t>
                      </a:r>
                      <a:r>
                        <a:rPr lang="en-US" sz="900" dirty="0" err="1">
                          <a:effectLst/>
                        </a:rPr>
                        <a:t>phosphites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0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33</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Upregulates resistance or plant defense</a:t>
                      </a:r>
                    </a:p>
                  </a:txBody>
                  <a:tcPr marL="68580" marR="68580" marT="0" marB="0"/>
                </a:tc>
                <a:tc>
                  <a:txBody>
                    <a:bodyPr/>
                    <a:lstStyle/>
                    <a:p>
                      <a:pPr marL="0" marR="0" algn="l">
                        <a:lnSpc>
                          <a:spcPct val="100000"/>
                        </a:lnSpc>
                        <a:spcBef>
                          <a:spcPts val="0"/>
                        </a:spcBef>
                        <a:spcAft>
                          <a:spcPts val="0"/>
                        </a:spcAft>
                      </a:pPr>
                      <a:r>
                        <a:rPr lang="en-US" sz="900" dirty="0">
                          <a:effectLst/>
                        </a:rPr>
                        <a:t>Can be applied as a foliar for late blight, pink rot, and </a:t>
                      </a:r>
                      <a:r>
                        <a:rPr lang="en-US" sz="900" dirty="0" err="1">
                          <a:effectLst/>
                        </a:rPr>
                        <a:t>Pythium</a:t>
                      </a:r>
                      <a:r>
                        <a:rPr lang="en-US" sz="900" dirty="0">
                          <a:effectLst/>
                        </a:rPr>
                        <a:t> leak.  Can be applied post-harvest for storage disease control.</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marL="0" marR="0" algn="l">
                        <a:lnSpc>
                          <a:spcPct val="100000"/>
                        </a:lnSpc>
                        <a:spcBef>
                          <a:spcPts val="0"/>
                        </a:spcBef>
                        <a:spcAft>
                          <a:spcPts val="0"/>
                        </a:spcAft>
                      </a:pPr>
                      <a:r>
                        <a:rPr lang="en-US" sz="900" u="sng" dirty="0" err="1">
                          <a:effectLst/>
                        </a:rPr>
                        <a:t>Polyram</a:t>
                      </a:r>
                      <a:r>
                        <a:rPr lang="en-US" sz="900" u="sng" dirty="0">
                          <a:effectLst/>
                        </a:rPr>
                        <a:t> 80DF</a:t>
                      </a:r>
                      <a:endParaRPr lang="en-US" sz="900" dirty="0">
                        <a:effectLst/>
                      </a:endParaRPr>
                    </a:p>
                    <a:p>
                      <a:pPr marL="0" marR="0" algn="l">
                        <a:lnSpc>
                          <a:spcPct val="100000"/>
                        </a:lnSpc>
                        <a:spcBef>
                          <a:spcPts val="0"/>
                        </a:spcBef>
                        <a:spcAft>
                          <a:spcPts val="0"/>
                        </a:spcAft>
                      </a:pPr>
                      <a:r>
                        <a:rPr lang="en-US" sz="900" dirty="0">
                          <a:effectLst/>
                        </a:rPr>
                        <a:t>(1.5 to 2 </a:t>
                      </a:r>
                      <a:r>
                        <a:rPr lang="en-US" sz="900" dirty="0" err="1">
                          <a:effectLst/>
                        </a:rPr>
                        <a:t>lb</a:t>
                      </a:r>
                      <a:r>
                        <a:rPr lang="en-US" sz="900" dirty="0">
                          <a:effectLst/>
                        </a:rPr>
                        <a:t> in 15 gal water/acre minimum)</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metiram</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24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M3</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err="1">
                          <a:effectLst/>
                        </a:rPr>
                        <a:t>Metiram</a:t>
                      </a:r>
                      <a:r>
                        <a:rPr lang="en-US" sz="900" dirty="0">
                          <a:effectLst/>
                        </a:rPr>
                        <a:t> is an EBDC, like </a:t>
                      </a:r>
                      <a:r>
                        <a:rPr lang="en-US" sz="900" dirty="0" err="1">
                          <a:effectLst/>
                        </a:rPr>
                        <a:t>mancozeb</a:t>
                      </a:r>
                      <a:r>
                        <a:rPr lang="en-US" sz="900" dirty="0">
                          <a:effectLst/>
                        </a:rPr>
                        <a:t>  (M3).  Total amount of </a:t>
                      </a:r>
                      <a:r>
                        <a:rPr lang="en-US" sz="900" dirty="0" err="1">
                          <a:effectLst/>
                        </a:rPr>
                        <a:t>a.i</a:t>
                      </a:r>
                      <a:r>
                        <a:rPr lang="en-US" sz="900" dirty="0">
                          <a:effectLst/>
                        </a:rPr>
                        <a:t>. per year/acre must include all EBDCs.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70840">
                <a:tc>
                  <a:txBody>
                    <a:bodyPr/>
                    <a:lstStyle/>
                    <a:p>
                      <a:pPr marL="0" marR="0" algn="l">
                        <a:lnSpc>
                          <a:spcPct val="100000"/>
                        </a:lnSpc>
                        <a:spcBef>
                          <a:spcPts val="0"/>
                        </a:spcBef>
                        <a:spcAft>
                          <a:spcPts val="0"/>
                        </a:spcAft>
                      </a:pPr>
                      <a:r>
                        <a:rPr lang="en-US" sz="900" u="sng" dirty="0" err="1">
                          <a:effectLst/>
                        </a:rPr>
                        <a:t>Previcur</a:t>
                      </a:r>
                      <a:r>
                        <a:rPr lang="en-US" sz="900" u="sng" dirty="0">
                          <a:effectLst/>
                        </a:rPr>
                        <a:t> Flex</a:t>
                      </a:r>
                      <a:endParaRPr lang="en-US" sz="900" dirty="0">
                        <a:effectLst/>
                      </a:endParaRPr>
                    </a:p>
                    <a:p>
                      <a:pPr marL="0" marR="0" algn="l">
                        <a:lnSpc>
                          <a:spcPct val="100000"/>
                        </a:lnSpc>
                        <a:spcBef>
                          <a:spcPts val="0"/>
                        </a:spcBef>
                        <a:spcAft>
                          <a:spcPts val="0"/>
                        </a:spcAft>
                      </a:pPr>
                      <a:r>
                        <a:rPr lang="en-US" sz="900" dirty="0">
                          <a:effectLst/>
                        </a:rPr>
                        <a:t>(.7 to 1.2 </a:t>
                      </a:r>
                      <a:r>
                        <a:rPr lang="en-US" sz="900" dirty="0" err="1">
                          <a:effectLst/>
                        </a:rPr>
                        <a:t>pt</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propamocarb</a:t>
                      </a:r>
                      <a:r>
                        <a:rPr lang="en-US" sz="900" dirty="0">
                          <a:effectLst/>
                        </a:rPr>
                        <a:t> hydrochloride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14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F</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 </a:t>
                      </a:r>
                      <a:r>
                        <a:rPr lang="en-US" sz="900" dirty="0" err="1">
                          <a:effectLst/>
                          <a:latin typeface="Calibri"/>
                          <a:ea typeface="Calibri"/>
                          <a:cs typeface="Times New Roman"/>
                        </a:rPr>
                        <a:t>antisporulant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Apply in a tank-mix with effective protectant.  Can be applied as a broadcast or banded application over the row, post-emergence.</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70840">
                <a:tc>
                  <a:txBody>
                    <a:bodyPr/>
                    <a:lstStyle/>
                    <a:p>
                      <a:pPr marL="0" marR="0" algn="l">
                        <a:lnSpc>
                          <a:spcPct val="100000"/>
                        </a:lnSpc>
                        <a:spcBef>
                          <a:spcPts val="0"/>
                        </a:spcBef>
                        <a:spcAft>
                          <a:spcPts val="0"/>
                        </a:spcAft>
                      </a:pPr>
                      <a:r>
                        <a:rPr lang="en-US" sz="900" u="sng" dirty="0" err="1">
                          <a:effectLst/>
                        </a:rPr>
                        <a:t>Priaxor</a:t>
                      </a:r>
                      <a:endParaRPr lang="en-US" sz="900" dirty="0">
                        <a:effectLst/>
                      </a:endParaRPr>
                    </a:p>
                    <a:p>
                      <a:pPr marL="0" marR="0" algn="l">
                        <a:lnSpc>
                          <a:spcPct val="100000"/>
                        </a:lnSpc>
                        <a:spcBef>
                          <a:spcPts val="0"/>
                        </a:spcBef>
                        <a:spcAft>
                          <a:spcPts val="0"/>
                        </a:spcAft>
                      </a:pPr>
                      <a:r>
                        <a:rPr lang="en-US" sz="900" dirty="0">
                          <a:effectLst/>
                        </a:rPr>
                        <a:t>(4-8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fluxapyroxad</a:t>
                      </a:r>
                      <a:r>
                        <a:rPr lang="en-US" sz="900" dirty="0">
                          <a:effectLst/>
                        </a:rPr>
                        <a:t>+ </a:t>
                      </a:r>
                      <a:r>
                        <a:rPr lang="en-US" sz="900" dirty="0" err="1">
                          <a:effectLst/>
                        </a:rPr>
                        <a:t>pyraclostrobin</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7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7+11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 and locally systemic</a:t>
                      </a:r>
                    </a:p>
                  </a:txBody>
                  <a:tcPr marL="68580" marR="68580" marT="0" marB="0"/>
                </a:tc>
                <a:tc>
                  <a:txBody>
                    <a:bodyPr/>
                    <a:lstStyle/>
                    <a:p>
                      <a:pPr marL="0" marR="0" algn="l">
                        <a:lnSpc>
                          <a:spcPct val="100000"/>
                        </a:lnSpc>
                        <a:spcBef>
                          <a:spcPts val="0"/>
                        </a:spcBef>
                        <a:spcAft>
                          <a:spcPts val="0"/>
                        </a:spcAft>
                      </a:pPr>
                      <a:r>
                        <a:rPr lang="en-US" sz="900" dirty="0">
                          <a:effectLst/>
                        </a:rPr>
                        <a:t>Cannot apply more than 3 applications/season.  Follow label for resistance management. </a:t>
                      </a:r>
                      <a:r>
                        <a:rPr lang="en-US" sz="900" dirty="0" err="1">
                          <a:effectLst/>
                        </a:rPr>
                        <a:t>Xemium</a:t>
                      </a:r>
                      <a:r>
                        <a:rPr lang="en-US" sz="900" dirty="0">
                          <a:effectLst/>
                        </a:rPr>
                        <a:t> and Headline pre-mix.</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bl>
          </a:graphicData>
        </a:graphic>
      </p:graphicFrame>
      <p:sp>
        <p:nvSpPr>
          <p:cNvPr id="7" name="Title 1"/>
          <p:cNvSpPr txBox="1">
            <a:spLocks/>
          </p:cNvSpPr>
          <p:nvPr/>
        </p:nvSpPr>
        <p:spPr>
          <a:xfrm>
            <a:off x="152400" y="8784168"/>
            <a:ext cx="6553200" cy="51223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200" b="1" dirty="0">
                <a:latin typeface="Times New Roman" pitchFamily="18" charset="0"/>
                <a:cs typeface="Times New Roman" pitchFamily="18" charset="0"/>
              </a:rPr>
              <a:t>Page 4</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965805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
            <a:ext cx="6553200" cy="512232"/>
          </a:xfrm>
        </p:spPr>
        <p:txBody>
          <a:bodyPr>
            <a:noAutofit/>
          </a:bodyPr>
          <a:lstStyle/>
          <a:p>
            <a:r>
              <a:rPr lang="en-US" sz="1000" b="1" u="sng" dirty="0">
                <a:latin typeface="Times New Roman" pitchFamily="18" charset="0"/>
                <a:cs typeface="Times New Roman" pitchFamily="18" charset="0"/>
              </a:rPr>
              <a:t>Potato Late Blight Fungicides Registered for WI, 2026</a:t>
            </a:r>
            <a:endParaRPr lang="en-US" sz="10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54557402"/>
              </p:ext>
            </p:extLst>
          </p:nvPr>
        </p:nvGraphicFramePr>
        <p:xfrm>
          <a:off x="228600" y="381000"/>
          <a:ext cx="6476999" cy="7840853"/>
        </p:xfrm>
        <a:graphic>
          <a:graphicData uri="http://schemas.openxmlformats.org/drawingml/2006/table">
            <a:tbl>
              <a:tblPr firstRow="1" bandRow="1">
                <a:tableStyleId>{F5AB1C69-6EDB-4FF4-983F-18BD219EF322}</a:tableStyleId>
              </a:tblPr>
              <a:tblGrid>
                <a:gridCol w="771071">
                  <a:extLst>
                    <a:ext uri="{9D8B030D-6E8A-4147-A177-3AD203B41FA5}">
                      <a16:colId xmlns:a16="http://schemas.microsoft.com/office/drawing/2014/main" val="20000"/>
                    </a:ext>
                  </a:extLst>
                </a:gridCol>
                <a:gridCol w="981529">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1502228">
                  <a:extLst>
                    <a:ext uri="{9D8B030D-6E8A-4147-A177-3AD203B41FA5}">
                      <a16:colId xmlns:a16="http://schemas.microsoft.com/office/drawing/2014/main" val="20005"/>
                    </a:ext>
                  </a:extLst>
                </a:gridCol>
                <a:gridCol w="1850571">
                  <a:extLst>
                    <a:ext uri="{9D8B030D-6E8A-4147-A177-3AD203B41FA5}">
                      <a16:colId xmlns:a16="http://schemas.microsoft.com/office/drawing/2014/main" val="20006"/>
                    </a:ext>
                  </a:extLst>
                </a:gridCol>
              </a:tblGrid>
              <a:tr h="370840">
                <a:tc>
                  <a:txBody>
                    <a:bodyPr/>
                    <a:lstStyle/>
                    <a:p>
                      <a:pPr marL="0" marR="0" algn="ctr">
                        <a:lnSpc>
                          <a:spcPct val="115000"/>
                        </a:lnSpc>
                        <a:spcBef>
                          <a:spcPts val="0"/>
                        </a:spcBef>
                        <a:spcAft>
                          <a:spcPts val="0"/>
                        </a:spcAft>
                      </a:pPr>
                      <a:r>
                        <a:rPr lang="en-US" sz="1000" dirty="0">
                          <a:effectLst/>
                        </a:rPr>
                        <a:t>Trade Name (rate/A)</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Active Ingredient(s)</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PHI</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dirty="0">
                          <a:effectLst/>
                        </a:rPr>
                        <a:t>REI</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000">
                          <a:effectLst/>
                        </a:rPr>
                        <a:t>FRAC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latin typeface="Calibri"/>
                          <a:ea typeface="Calibri"/>
                          <a:cs typeface="Times New Roman"/>
                        </a:rPr>
                        <a:t>Activity of Fungicide</a:t>
                      </a:r>
                    </a:p>
                  </a:txBody>
                  <a:tcPr marL="68580" marR="68580" marT="0" marB="0"/>
                </a:tc>
                <a:tc>
                  <a:txBody>
                    <a:bodyPr/>
                    <a:lstStyle/>
                    <a:p>
                      <a:pPr marL="0" marR="0" algn="ctr">
                        <a:lnSpc>
                          <a:spcPct val="115000"/>
                        </a:lnSpc>
                        <a:spcBef>
                          <a:spcPts val="0"/>
                        </a:spcBef>
                        <a:spcAft>
                          <a:spcPts val="0"/>
                        </a:spcAft>
                      </a:pPr>
                      <a:r>
                        <a:rPr lang="en-US" sz="1000" dirty="0">
                          <a:effectLst/>
                        </a:rPr>
                        <a:t>Comments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a:txBody>
                    <a:bodyPr/>
                    <a:lstStyle/>
                    <a:p>
                      <a:pPr marL="0" marR="0" algn="l">
                        <a:lnSpc>
                          <a:spcPct val="100000"/>
                        </a:lnSpc>
                        <a:spcBef>
                          <a:spcPts val="0"/>
                        </a:spcBef>
                        <a:spcAft>
                          <a:spcPts val="0"/>
                        </a:spcAft>
                      </a:pPr>
                      <a:r>
                        <a:rPr lang="en-US" sz="900" u="sng" dirty="0" err="1">
                          <a:effectLst/>
                        </a:rPr>
                        <a:t>Quadris</a:t>
                      </a:r>
                      <a:r>
                        <a:rPr lang="en-US" sz="900" u="sng" dirty="0">
                          <a:effectLst/>
                        </a:rPr>
                        <a:t>, Satori,</a:t>
                      </a:r>
                      <a:r>
                        <a:rPr lang="en-US" sz="900" u="sng" baseline="0" dirty="0">
                          <a:effectLst/>
                        </a:rPr>
                        <a:t> </a:t>
                      </a:r>
                      <a:r>
                        <a:rPr lang="en-US" sz="900" u="sng" baseline="0" dirty="0" err="1">
                          <a:effectLst/>
                        </a:rPr>
                        <a:t>Willowood</a:t>
                      </a:r>
                      <a:r>
                        <a:rPr lang="en-US" sz="900" u="sng" baseline="0" dirty="0">
                          <a:effectLst/>
                        </a:rPr>
                        <a:t> </a:t>
                      </a:r>
                      <a:r>
                        <a:rPr lang="en-US" sz="900" u="sng" baseline="0" dirty="0" err="1">
                          <a:effectLst/>
                        </a:rPr>
                        <a:t>Azoxy</a:t>
                      </a:r>
                      <a:r>
                        <a:rPr lang="en-US" sz="900" u="sng" baseline="0" dirty="0">
                          <a:effectLst/>
                        </a:rPr>
                        <a:t> 2SC, </a:t>
                      </a:r>
                      <a:r>
                        <a:rPr lang="en-US" sz="900" u="sng" baseline="0" dirty="0" err="1">
                          <a:effectLst/>
                        </a:rPr>
                        <a:t>Aframe</a:t>
                      </a:r>
                      <a:r>
                        <a:rPr lang="en-US" sz="900" u="sng" baseline="0" dirty="0">
                          <a:effectLst/>
                        </a:rPr>
                        <a:t>, Equation SC</a:t>
                      </a:r>
                      <a:endParaRPr lang="en-US" sz="900" dirty="0">
                        <a:effectLst/>
                      </a:endParaRPr>
                    </a:p>
                    <a:p>
                      <a:pPr marL="0" marR="0" algn="l">
                        <a:lnSpc>
                          <a:spcPct val="100000"/>
                        </a:lnSpc>
                        <a:spcBef>
                          <a:spcPts val="0"/>
                        </a:spcBef>
                        <a:spcAft>
                          <a:spcPts val="0"/>
                        </a:spcAft>
                      </a:pPr>
                      <a:r>
                        <a:rPr lang="en-US" sz="900" dirty="0">
                          <a:effectLst/>
                        </a:rPr>
                        <a:t>(6 to 15.5 </a:t>
                      </a:r>
                      <a:r>
                        <a:rPr lang="en-US" sz="900" dirty="0" err="1">
                          <a:effectLst/>
                        </a:rPr>
                        <a:t>fl</a:t>
                      </a:r>
                      <a:r>
                        <a:rPr lang="en-US" sz="900" dirty="0">
                          <a:effectLst/>
                        </a:rPr>
                        <a:t> </a:t>
                      </a:r>
                      <a:r>
                        <a:rPr lang="en-US" sz="900" dirty="0" err="1">
                          <a:effectLst/>
                        </a:rPr>
                        <a:t>oz</a:t>
                      </a:r>
                      <a:r>
                        <a:rPr lang="en-US" sz="900" dirty="0">
                          <a:effectLst/>
                        </a:rPr>
                        <a:t>)</a:t>
                      </a:r>
                    </a:p>
                    <a:p>
                      <a:pPr marL="0" marR="0" algn="l">
                        <a:lnSpc>
                          <a:spcPct val="100000"/>
                        </a:lnSpc>
                        <a:spcBef>
                          <a:spcPts val="0"/>
                        </a:spcBef>
                        <a:spcAft>
                          <a:spcPts val="0"/>
                        </a:spcAft>
                      </a:pPr>
                      <a:endParaRPr lang="en-US" sz="900" dirty="0">
                        <a:effectLst/>
                        <a:latin typeface="Calibri"/>
                        <a:ea typeface="Calibri"/>
                        <a:cs typeface="Times New Roman"/>
                      </a:endParaRPr>
                    </a:p>
                    <a:p>
                      <a:pPr marL="0" marR="0" algn="l">
                        <a:lnSpc>
                          <a:spcPct val="100000"/>
                        </a:lnSpc>
                        <a:spcBef>
                          <a:spcPts val="0"/>
                        </a:spcBef>
                        <a:spcAft>
                          <a:spcPts val="0"/>
                        </a:spcAft>
                      </a:pPr>
                      <a:r>
                        <a:rPr lang="en-US" sz="900" u="sng" dirty="0" err="1">
                          <a:effectLst/>
                          <a:latin typeface="Calibri"/>
                          <a:ea typeface="Calibri"/>
                          <a:cs typeface="Times New Roman"/>
                        </a:rPr>
                        <a:t>Trevo</a:t>
                      </a:r>
                      <a:r>
                        <a:rPr lang="en-US" sz="900" u="sng" dirty="0">
                          <a:effectLst/>
                          <a:latin typeface="Calibri"/>
                          <a:ea typeface="Calibri"/>
                          <a:cs typeface="Times New Roman"/>
                        </a:rPr>
                        <a:t>,</a:t>
                      </a:r>
                      <a:r>
                        <a:rPr lang="en-US" sz="900" u="sng" baseline="0" dirty="0">
                          <a:effectLst/>
                          <a:latin typeface="Calibri"/>
                          <a:ea typeface="Calibri"/>
                          <a:cs typeface="Times New Roman"/>
                        </a:rPr>
                        <a:t> </a:t>
                      </a:r>
                      <a:r>
                        <a:rPr lang="en-US" sz="900" u="sng" baseline="0" dirty="0" err="1">
                          <a:effectLst/>
                          <a:latin typeface="Calibri"/>
                          <a:ea typeface="Calibri"/>
                          <a:cs typeface="Times New Roman"/>
                        </a:rPr>
                        <a:t>Azoxystrar</a:t>
                      </a:r>
                      <a:r>
                        <a:rPr lang="en-US" sz="900" u="sng" baseline="0" dirty="0">
                          <a:effectLst/>
                          <a:latin typeface="Calibri"/>
                          <a:ea typeface="Calibri"/>
                          <a:cs typeface="Times New Roman"/>
                        </a:rPr>
                        <a:t>, </a:t>
                      </a:r>
                      <a:r>
                        <a:rPr lang="en-US" sz="900" u="sng" baseline="0" dirty="0" err="1">
                          <a:effectLst/>
                          <a:latin typeface="Calibri"/>
                          <a:ea typeface="Calibri"/>
                          <a:cs typeface="Times New Roman"/>
                        </a:rPr>
                        <a:t>Azoxyzone</a:t>
                      </a:r>
                      <a:r>
                        <a:rPr lang="en-US" sz="900" u="sng" baseline="0" dirty="0">
                          <a:effectLst/>
                          <a:latin typeface="Calibri"/>
                          <a:ea typeface="Calibri"/>
                          <a:cs typeface="Times New Roman"/>
                        </a:rPr>
                        <a:t> </a:t>
                      </a:r>
                    </a:p>
                    <a:p>
                      <a:pPr marL="0" marR="0" algn="l">
                        <a:lnSpc>
                          <a:spcPct val="100000"/>
                        </a:lnSpc>
                        <a:spcBef>
                          <a:spcPts val="0"/>
                        </a:spcBef>
                        <a:spcAft>
                          <a:spcPts val="0"/>
                        </a:spcAft>
                      </a:pPr>
                      <a:r>
                        <a:rPr lang="en-US" sz="900" baseline="0" dirty="0">
                          <a:effectLst/>
                          <a:latin typeface="Calibri"/>
                          <a:ea typeface="Calibri"/>
                          <a:cs typeface="Times New Roman"/>
                        </a:rPr>
                        <a:t>(6-20 </a:t>
                      </a:r>
                      <a:r>
                        <a:rPr lang="en-US" sz="900" baseline="0" dirty="0" err="1">
                          <a:effectLst/>
                          <a:latin typeface="Calibri"/>
                          <a:ea typeface="Calibri"/>
                          <a:cs typeface="Times New Roman"/>
                        </a:rPr>
                        <a:t>fl</a:t>
                      </a:r>
                      <a:r>
                        <a:rPr lang="en-US" sz="900" baseline="0" dirty="0">
                          <a:effectLst/>
                          <a:latin typeface="Calibri"/>
                          <a:ea typeface="Calibri"/>
                          <a:cs typeface="Times New Roman"/>
                        </a:rPr>
                        <a:t> </a:t>
                      </a:r>
                      <a:r>
                        <a:rPr lang="en-US" sz="900" baseline="0" dirty="0" err="1">
                          <a:effectLst/>
                          <a:latin typeface="Calibri"/>
                          <a:ea typeface="Calibri"/>
                          <a:cs typeface="Times New Roman"/>
                        </a:rPr>
                        <a:t>oz</a:t>
                      </a:r>
                      <a:r>
                        <a:rPr lang="en-US" sz="900" baseline="0" dirty="0">
                          <a:effectLst/>
                          <a:latin typeface="Calibri"/>
                          <a:ea typeface="Calibri"/>
                          <a:cs typeface="Times New Roman"/>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azoxystrobin</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p>
                  </a:txBody>
                  <a:tcPr marL="68580" marR="68580" marT="0" marB="0"/>
                </a:tc>
                <a:tc>
                  <a:txBody>
                    <a:bodyPr/>
                    <a:lstStyle/>
                    <a:p>
                      <a:pPr marL="0" marR="0" algn="l">
                        <a:lnSpc>
                          <a:spcPct val="100000"/>
                        </a:lnSpc>
                        <a:spcBef>
                          <a:spcPts val="0"/>
                        </a:spcBef>
                        <a:spcAft>
                          <a:spcPts val="0"/>
                        </a:spcAft>
                      </a:pPr>
                      <a:r>
                        <a:rPr lang="en-US" sz="900" dirty="0">
                          <a:effectLst/>
                        </a:rPr>
                        <a:t>Alternate away from Group 11 fungicides to manage resistance.</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marL="0" marR="0" algn="l">
                        <a:lnSpc>
                          <a:spcPct val="100000"/>
                        </a:lnSpc>
                        <a:spcBef>
                          <a:spcPts val="0"/>
                        </a:spcBef>
                        <a:spcAft>
                          <a:spcPts val="0"/>
                        </a:spcAft>
                      </a:pPr>
                      <a:r>
                        <a:rPr lang="en-US" sz="900" u="sng">
                          <a:effectLst/>
                        </a:rPr>
                        <a:t>Quadris Opti</a:t>
                      </a:r>
                      <a:endParaRPr lang="en-US" sz="900">
                        <a:effectLst/>
                      </a:endParaRPr>
                    </a:p>
                    <a:p>
                      <a:pPr marL="0" marR="0" algn="l">
                        <a:lnSpc>
                          <a:spcPct val="100000"/>
                        </a:lnSpc>
                        <a:spcBef>
                          <a:spcPts val="0"/>
                        </a:spcBef>
                        <a:spcAft>
                          <a:spcPts val="0"/>
                        </a:spcAft>
                      </a:pPr>
                      <a:r>
                        <a:rPr lang="en-US" sz="900">
                          <a:effectLst/>
                        </a:rPr>
                        <a:t>(1.6 pt)</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azoxystrobin</a:t>
                      </a:r>
                      <a:r>
                        <a:rPr lang="en-US" sz="900" dirty="0">
                          <a:effectLst/>
                        </a:rPr>
                        <a:t>+ </a:t>
                      </a:r>
                      <a:r>
                        <a:rPr lang="en-US" sz="900" dirty="0" err="1">
                          <a:effectLst/>
                        </a:rPr>
                        <a:t>chlorothalonil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14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11+M5</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 and protectant</a:t>
                      </a:r>
                    </a:p>
                  </a:txBody>
                  <a:tcPr marL="68580" marR="68580" marT="0" marB="0"/>
                </a:tc>
                <a:tc>
                  <a:txBody>
                    <a:bodyPr/>
                    <a:lstStyle/>
                    <a:p>
                      <a:pPr marL="0" marR="0" algn="l">
                        <a:lnSpc>
                          <a:spcPct val="100000"/>
                        </a:lnSpc>
                        <a:spcBef>
                          <a:spcPts val="0"/>
                        </a:spcBef>
                        <a:spcAft>
                          <a:spcPts val="0"/>
                        </a:spcAft>
                      </a:pPr>
                      <a:r>
                        <a:rPr lang="en-US" sz="900" dirty="0">
                          <a:effectLst/>
                        </a:rPr>
                        <a:t>Alternate away from Group 11 fungicides to manage resistance.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marL="0" marR="0" algn="l">
                        <a:lnSpc>
                          <a:spcPct val="100000"/>
                        </a:lnSpc>
                        <a:spcBef>
                          <a:spcPts val="0"/>
                        </a:spcBef>
                        <a:spcAft>
                          <a:spcPts val="0"/>
                        </a:spcAft>
                      </a:pPr>
                      <a:r>
                        <a:rPr lang="en-US" sz="900" u="sng" dirty="0" err="1">
                          <a:effectLst/>
                        </a:rPr>
                        <a:t>Ranman</a:t>
                      </a:r>
                      <a:endParaRPr lang="en-US" sz="900" dirty="0">
                        <a:effectLst/>
                      </a:endParaRPr>
                    </a:p>
                    <a:p>
                      <a:pPr marL="0" marR="0" algn="l">
                        <a:lnSpc>
                          <a:spcPct val="100000"/>
                        </a:lnSpc>
                        <a:spcBef>
                          <a:spcPts val="0"/>
                        </a:spcBef>
                        <a:spcAft>
                          <a:spcPts val="0"/>
                        </a:spcAft>
                      </a:pPr>
                      <a:r>
                        <a:rPr lang="en-US" sz="900" dirty="0">
                          <a:effectLst/>
                        </a:rPr>
                        <a:t>(1.4 to 2.75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cyazofamid</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7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21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marL="0" marR="0" algn="l">
                        <a:lnSpc>
                          <a:spcPct val="100000"/>
                        </a:lnSpc>
                        <a:spcBef>
                          <a:spcPts val="0"/>
                        </a:spcBef>
                        <a:spcAft>
                          <a:spcPts val="0"/>
                        </a:spcAft>
                      </a:pPr>
                      <a:r>
                        <a:rPr lang="en-US" sz="900" u="sng" dirty="0">
                          <a:effectLst/>
                        </a:rPr>
                        <a:t>Reason</a:t>
                      </a:r>
                      <a:endParaRPr lang="en-US" sz="900" dirty="0">
                        <a:effectLst/>
                      </a:endParaRPr>
                    </a:p>
                    <a:p>
                      <a:pPr marL="0" marR="0" algn="l">
                        <a:lnSpc>
                          <a:spcPct val="100000"/>
                        </a:lnSpc>
                        <a:spcBef>
                          <a:spcPts val="0"/>
                        </a:spcBef>
                        <a:spcAft>
                          <a:spcPts val="0"/>
                        </a:spcAft>
                      </a:pPr>
                      <a:r>
                        <a:rPr lang="en-US" sz="900" dirty="0">
                          <a:effectLst/>
                        </a:rPr>
                        <a:t>(5.5 to 8.2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fenamidone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marL="0" marR="0" algn="l">
                        <a:lnSpc>
                          <a:spcPct val="100000"/>
                        </a:lnSpc>
                        <a:spcBef>
                          <a:spcPts val="0"/>
                        </a:spcBef>
                        <a:spcAft>
                          <a:spcPts val="0"/>
                        </a:spcAft>
                      </a:pPr>
                      <a:r>
                        <a:rPr lang="en-US" sz="900" u="sng" dirty="0" err="1">
                          <a:effectLst/>
                        </a:rPr>
                        <a:t>Revus</a:t>
                      </a:r>
                      <a:r>
                        <a:rPr lang="en-US" sz="900" u="sng" dirty="0">
                          <a:effectLst/>
                        </a:rPr>
                        <a:t> Top</a:t>
                      </a:r>
                      <a:endParaRPr lang="en-US" sz="900" dirty="0">
                        <a:effectLst/>
                      </a:endParaRPr>
                    </a:p>
                    <a:p>
                      <a:pPr marL="0" marR="0" algn="l">
                        <a:lnSpc>
                          <a:spcPct val="100000"/>
                        </a:lnSpc>
                        <a:spcBef>
                          <a:spcPts val="0"/>
                        </a:spcBef>
                        <a:spcAft>
                          <a:spcPts val="0"/>
                        </a:spcAft>
                      </a:pPr>
                      <a:r>
                        <a:rPr lang="en-US" sz="900" dirty="0">
                          <a:effectLst/>
                        </a:rPr>
                        <a:t>(5.5 to 7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mandipropamid+difenoconazole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14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40+3</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 and contact</a:t>
                      </a:r>
                    </a:p>
                  </a:txBody>
                  <a:tcPr marL="68580" marR="68580" marT="0" marB="0"/>
                </a:tc>
                <a:tc>
                  <a:txBody>
                    <a:bodyPr/>
                    <a:lstStyle/>
                    <a:p>
                      <a:pPr marL="0" marR="0" algn="l">
                        <a:lnSpc>
                          <a:spcPct val="100000"/>
                        </a:lnSpc>
                        <a:spcBef>
                          <a:spcPts val="0"/>
                        </a:spcBef>
                        <a:spcAft>
                          <a:spcPts val="0"/>
                        </a:spcAft>
                      </a:pPr>
                      <a:r>
                        <a:rPr lang="en-US" sz="900" dirty="0">
                          <a:effectLst/>
                        </a:rPr>
                        <a:t>Addition of an adjuvant is recommended.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70840">
                <a:tc>
                  <a:txBody>
                    <a:bodyPr/>
                    <a:lstStyle/>
                    <a:p>
                      <a:pPr marL="0" marR="0" algn="l">
                        <a:lnSpc>
                          <a:spcPct val="100000"/>
                        </a:lnSpc>
                        <a:spcBef>
                          <a:spcPts val="0"/>
                        </a:spcBef>
                        <a:spcAft>
                          <a:spcPts val="0"/>
                        </a:spcAft>
                      </a:pPr>
                      <a:r>
                        <a:rPr lang="en-US" sz="900" u="sng" dirty="0" err="1">
                          <a:effectLst/>
                        </a:rPr>
                        <a:t>Tanos</a:t>
                      </a:r>
                      <a:endParaRPr lang="en-US" sz="900" dirty="0">
                        <a:effectLst/>
                      </a:endParaRPr>
                    </a:p>
                    <a:p>
                      <a:pPr marL="0" marR="0" algn="l">
                        <a:lnSpc>
                          <a:spcPct val="100000"/>
                        </a:lnSpc>
                        <a:spcBef>
                          <a:spcPts val="0"/>
                        </a:spcBef>
                        <a:spcAft>
                          <a:spcPts val="0"/>
                        </a:spcAft>
                      </a:pPr>
                      <a:r>
                        <a:rPr lang="en-US" sz="900" dirty="0">
                          <a:effectLst/>
                        </a:rPr>
                        <a:t>(8 to 10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cymoxanil + famoxadone</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12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27+11</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Locally systemic</a:t>
                      </a:r>
                      <a:r>
                        <a:rPr lang="en-US" sz="900" baseline="0" dirty="0">
                          <a:effectLst/>
                          <a:latin typeface="Calibri"/>
                          <a:ea typeface="Calibri"/>
                          <a:cs typeface="Times New Roman"/>
                        </a:rPr>
                        <a:t> and contact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Must be tank-mixed with an effective protectant fungicide. Good protectant for limiting leaf blight.  Excellent curative.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370840">
                <a:tc>
                  <a:txBody>
                    <a:bodyPr/>
                    <a:lstStyle/>
                    <a:p>
                      <a:pPr marL="0" marR="0" algn="l">
                        <a:lnSpc>
                          <a:spcPct val="100000"/>
                        </a:lnSpc>
                        <a:spcBef>
                          <a:spcPts val="0"/>
                        </a:spcBef>
                        <a:spcAft>
                          <a:spcPts val="0"/>
                        </a:spcAft>
                      </a:pPr>
                      <a:r>
                        <a:rPr lang="en-US" sz="900" u="sng" dirty="0" err="1">
                          <a:effectLst/>
                        </a:rPr>
                        <a:t>Ridomil</a:t>
                      </a:r>
                      <a:r>
                        <a:rPr lang="en-US" sz="900" u="sng" dirty="0">
                          <a:effectLst/>
                        </a:rPr>
                        <a:t> Gold SL</a:t>
                      </a:r>
                      <a:endParaRPr lang="en-US" sz="900" dirty="0">
                        <a:effectLst/>
                      </a:endParaRPr>
                    </a:p>
                    <a:p>
                      <a:pPr marL="0" marR="0" algn="l">
                        <a:lnSpc>
                          <a:spcPct val="100000"/>
                        </a:lnSpc>
                        <a:spcBef>
                          <a:spcPts val="0"/>
                        </a:spcBef>
                        <a:spcAft>
                          <a:spcPts val="0"/>
                        </a:spcAft>
                      </a:pPr>
                      <a:r>
                        <a:rPr lang="en-US" sz="900" dirty="0">
                          <a:effectLst/>
                        </a:rPr>
                        <a:t>(1 to 2 </a:t>
                      </a:r>
                      <a:r>
                        <a:rPr lang="en-US" sz="900" dirty="0" err="1">
                          <a:effectLst/>
                        </a:rPr>
                        <a:t>pt</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mefenoxam</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48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a:t>
                      </a:r>
                    </a:p>
                  </a:txBody>
                  <a:tcPr marL="68580" marR="68580" marT="0" marB="0"/>
                </a:tc>
                <a:tc>
                  <a:txBody>
                    <a:bodyPr/>
                    <a:lstStyle/>
                    <a:p>
                      <a:pPr marL="0" marR="0" algn="l">
                        <a:lnSpc>
                          <a:spcPct val="100000"/>
                        </a:lnSpc>
                        <a:spcBef>
                          <a:spcPts val="0"/>
                        </a:spcBef>
                        <a:spcAft>
                          <a:spcPts val="0"/>
                        </a:spcAft>
                      </a:pPr>
                      <a:r>
                        <a:rPr lang="en-US" sz="900" dirty="0">
                          <a:effectLst/>
                        </a:rPr>
                        <a:t>Do not apply beyond the at-planting stage.</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370840">
                <a:tc>
                  <a:txBody>
                    <a:bodyPr/>
                    <a:lstStyle/>
                    <a:p>
                      <a:pPr marL="0" marR="0" algn="l">
                        <a:lnSpc>
                          <a:spcPct val="100000"/>
                        </a:lnSpc>
                        <a:spcBef>
                          <a:spcPts val="0"/>
                        </a:spcBef>
                        <a:spcAft>
                          <a:spcPts val="0"/>
                        </a:spcAft>
                      </a:pPr>
                      <a:r>
                        <a:rPr lang="en-US" sz="900" u="sng">
                          <a:effectLst/>
                        </a:rPr>
                        <a:t>Ridomil Gold Bravo SC</a:t>
                      </a:r>
                      <a:endParaRPr lang="en-US" sz="900">
                        <a:effectLst/>
                      </a:endParaRPr>
                    </a:p>
                    <a:p>
                      <a:pPr marL="0" marR="0" algn="l">
                        <a:lnSpc>
                          <a:spcPct val="100000"/>
                        </a:lnSpc>
                        <a:spcBef>
                          <a:spcPts val="0"/>
                        </a:spcBef>
                        <a:spcAft>
                          <a:spcPts val="0"/>
                        </a:spcAft>
                      </a:pPr>
                      <a:r>
                        <a:rPr lang="en-US" sz="900">
                          <a:effectLst/>
                        </a:rPr>
                        <a:t>(2.5 pt)</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mefenoxam</a:t>
                      </a:r>
                      <a:r>
                        <a:rPr lang="en-US" sz="900" dirty="0">
                          <a:effectLst/>
                        </a:rPr>
                        <a:t>+ </a:t>
                      </a:r>
                      <a:r>
                        <a:rPr lang="en-US" sz="900" dirty="0" err="1">
                          <a:effectLst/>
                        </a:rPr>
                        <a:t>chlorothalonil</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48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4+M5</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a:t>
                      </a:r>
                      <a:r>
                        <a:rPr lang="en-US" sz="900" baseline="0" dirty="0">
                          <a:effectLst/>
                          <a:latin typeface="Calibri"/>
                          <a:ea typeface="Calibri"/>
                          <a:cs typeface="Times New Roman"/>
                        </a:rPr>
                        <a:t> and protectant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370840">
                <a:tc>
                  <a:txBody>
                    <a:bodyPr/>
                    <a:lstStyle/>
                    <a:p>
                      <a:pPr marL="0" marR="0" algn="l">
                        <a:lnSpc>
                          <a:spcPct val="100000"/>
                        </a:lnSpc>
                        <a:spcBef>
                          <a:spcPts val="0"/>
                        </a:spcBef>
                        <a:spcAft>
                          <a:spcPts val="0"/>
                        </a:spcAft>
                      </a:pPr>
                      <a:r>
                        <a:rPr lang="en-US" sz="900" u="sng">
                          <a:effectLst/>
                        </a:rPr>
                        <a:t>Ridomil Gold Copper </a:t>
                      </a:r>
                      <a:r>
                        <a:rPr lang="en-US" sz="900">
                          <a:effectLst/>
                        </a:rPr>
                        <a:t>(2 lb)</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mefenoxam</a:t>
                      </a:r>
                      <a:r>
                        <a:rPr lang="en-US" sz="900" dirty="0">
                          <a:effectLst/>
                        </a:rPr>
                        <a:t>+ copper hydroxide</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14 days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48 hours</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4+M1</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 and protectant</a:t>
                      </a:r>
                    </a:p>
                  </a:txBody>
                  <a:tcPr marL="68580" marR="68580" marT="0" marB="0"/>
                </a:tc>
                <a:tc>
                  <a:txBody>
                    <a:bodyPr/>
                    <a:lstStyle/>
                    <a:p>
                      <a:pPr marL="0" marR="0" algn="l">
                        <a:lnSpc>
                          <a:spcPct val="100000"/>
                        </a:lnSpc>
                        <a:spcBef>
                          <a:spcPts val="0"/>
                        </a:spcBef>
                        <a:spcAft>
                          <a:spcPts val="0"/>
                        </a:spcAft>
                      </a:pPr>
                      <a:r>
                        <a:rPr lang="en-US" sz="900" dirty="0">
                          <a:effectLst/>
                        </a:rPr>
                        <a:t>Tank-mix with an effective protectant.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370840">
                <a:tc>
                  <a:txBody>
                    <a:bodyPr/>
                    <a:lstStyle/>
                    <a:p>
                      <a:pPr marL="0" marR="0" algn="l">
                        <a:lnSpc>
                          <a:spcPct val="100000"/>
                        </a:lnSpc>
                        <a:spcBef>
                          <a:spcPts val="0"/>
                        </a:spcBef>
                        <a:spcAft>
                          <a:spcPts val="0"/>
                        </a:spcAft>
                      </a:pPr>
                      <a:r>
                        <a:rPr lang="en-US" sz="900" u="sng" dirty="0" err="1">
                          <a:effectLst/>
                        </a:rPr>
                        <a:t>Ridomil</a:t>
                      </a:r>
                      <a:r>
                        <a:rPr lang="en-US" sz="900" u="sng" dirty="0">
                          <a:effectLst/>
                        </a:rPr>
                        <a:t> Gold MZ WG</a:t>
                      </a:r>
                      <a:endParaRPr lang="en-US" sz="900" dirty="0">
                        <a:effectLst/>
                      </a:endParaRPr>
                    </a:p>
                    <a:p>
                      <a:pPr marL="0" marR="0" algn="l">
                        <a:lnSpc>
                          <a:spcPct val="100000"/>
                        </a:lnSpc>
                        <a:spcBef>
                          <a:spcPts val="0"/>
                        </a:spcBef>
                        <a:spcAft>
                          <a:spcPts val="0"/>
                        </a:spcAft>
                      </a:pPr>
                      <a:r>
                        <a:rPr lang="en-US" sz="900" dirty="0">
                          <a:effectLst/>
                        </a:rPr>
                        <a:t>(2.5 </a:t>
                      </a:r>
                      <a:r>
                        <a:rPr lang="en-US" sz="900" dirty="0" err="1">
                          <a:effectLst/>
                        </a:rPr>
                        <a:t>lb</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mefenoxam</a:t>
                      </a:r>
                      <a:r>
                        <a:rPr lang="en-US" sz="900" dirty="0">
                          <a:effectLst/>
                        </a:rPr>
                        <a:t>+ </a:t>
                      </a:r>
                      <a:r>
                        <a:rPr lang="en-US" sz="900" dirty="0" err="1">
                          <a:effectLst/>
                        </a:rPr>
                        <a:t>mancozeb</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3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48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a:effectLst/>
                        </a:rPr>
                        <a:t>4+M3</a:t>
                      </a:r>
                      <a:endParaRPr lang="en-US" sz="90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 and protectant</a:t>
                      </a:r>
                    </a:p>
                  </a:txBody>
                  <a:tcPr marL="68580" marR="68580" marT="0" marB="0"/>
                </a:tc>
                <a:tc>
                  <a:txBody>
                    <a:bodyPr/>
                    <a:lstStyle/>
                    <a:p>
                      <a:pPr marL="0" marR="0" algn="l">
                        <a:lnSpc>
                          <a:spcPct val="100000"/>
                        </a:lnSpc>
                        <a:spcBef>
                          <a:spcPts val="0"/>
                        </a:spcBef>
                        <a:spcAft>
                          <a:spcPts val="0"/>
                        </a:spcAft>
                      </a:pPr>
                      <a:r>
                        <a:rPr lang="en-US" sz="900" dirty="0">
                          <a:effectLst/>
                        </a:rPr>
                        <a:t>Follow label for resistance management.</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r h="370840">
                <a:tc>
                  <a:txBody>
                    <a:bodyPr/>
                    <a:lstStyle/>
                    <a:p>
                      <a:pPr marL="0" marR="0" algn="l">
                        <a:lnSpc>
                          <a:spcPct val="100000"/>
                        </a:lnSpc>
                        <a:spcBef>
                          <a:spcPts val="0"/>
                        </a:spcBef>
                        <a:spcAft>
                          <a:spcPts val="0"/>
                        </a:spcAft>
                      </a:pPr>
                      <a:r>
                        <a:rPr lang="en-US" sz="900" u="sng" dirty="0" err="1">
                          <a:effectLst/>
                        </a:rPr>
                        <a:t>Zampro</a:t>
                      </a:r>
                      <a:endParaRPr lang="en-US" sz="900" dirty="0">
                        <a:effectLst/>
                      </a:endParaRPr>
                    </a:p>
                    <a:p>
                      <a:pPr marL="0" marR="0" algn="l">
                        <a:lnSpc>
                          <a:spcPct val="100000"/>
                        </a:lnSpc>
                        <a:spcBef>
                          <a:spcPts val="0"/>
                        </a:spcBef>
                        <a:spcAft>
                          <a:spcPts val="0"/>
                        </a:spcAft>
                      </a:pPr>
                      <a:r>
                        <a:rPr lang="en-US" sz="900" dirty="0">
                          <a:effectLst/>
                        </a:rPr>
                        <a:t>(11-14 </a:t>
                      </a:r>
                      <a:r>
                        <a:rPr lang="en-US" sz="900" dirty="0" err="1">
                          <a:effectLst/>
                        </a:rPr>
                        <a:t>fl</a:t>
                      </a:r>
                      <a:r>
                        <a:rPr lang="en-US" sz="900" dirty="0">
                          <a:effectLst/>
                        </a:rPr>
                        <a:t> </a:t>
                      </a:r>
                      <a:r>
                        <a:rPr lang="en-US" sz="900" dirty="0" err="1">
                          <a:effectLst/>
                        </a:rPr>
                        <a:t>oz</a:t>
                      </a:r>
                      <a:r>
                        <a:rPr lang="en-US" sz="900" dirty="0">
                          <a:effectLst/>
                        </a:rPr>
                        <a:t>)</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err="1">
                          <a:effectLst/>
                        </a:rPr>
                        <a:t>ametoctradin</a:t>
                      </a:r>
                      <a:r>
                        <a:rPr lang="en-US" sz="900" dirty="0">
                          <a:effectLst/>
                        </a:rPr>
                        <a:t>+ </a:t>
                      </a:r>
                      <a:r>
                        <a:rPr lang="en-US" sz="900" dirty="0" err="1">
                          <a:effectLst/>
                        </a:rPr>
                        <a:t>dimethomorph</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 days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12 hours</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rPr>
                        <a:t>45+40</a:t>
                      </a:r>
                      <a:endParaRPr lang="en-US" sz="900" dirty="0">
                        <a:effectLst/>
                        <a:latin typeface="Calibri"/>
                        <a:ea typeface="Calibri"/>
                        <a:cs typeface="Times New Roman"/>
                      </a:endParaRP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Systemic and protectant</a:t>
                      </a:r>
                    </a:p>
                  </a:txBody>
                  <a:tcPr marL="68580" marR="68580" marT="0" marB="0"/>
                </a:tc>
                <a:tc>
                  <a:txBody>
                    <a:bodyPr/>
                    <a:lstStyle/>
                    <a:p>
                      <a:pPr marL="0" marR="0" algn="l">
                        <a:lnSpc>
                          <a:spcPct val="100000"/>
                        </a:lnSpc>
                        <a:spcBef>
                          <a:spcPts val="0"/>
                        </a:spcBef>
                        <a:spcAft>
                          <a:spcPts val="0"/>
                        </a:spcAft>
                      </a:pPr>
                      <a:r>
                        <a:rPr lang="en-US" sz="900" dirty="0">
                          <a:effectLst/>
                        </a:rPr>
                        <a:t>Do not make more than 2 sequential applications.  Follow label for resistance management.  </a:t>
                      </a:r>
                      <a:r>
                        <a:rPr lang="en-US" sz="900" dirty="0" err="1">
                          <a:effectLst/>
                        </a:rPr>
                        <a:t>Ametoctradin</a:t>
                      </a:r>
                      <a:r>
                        <a:rPr lang="en-US" sz="900" dirty="0">
                          <a:effectLst/>
                        </a:rPr>
                        <a:t> is new </a:t>
                      </a:r>
                      <a:r>
                        <a:rPr lang="en-US" sz="900" dirty="0" err="1">
                          <a:effectLst/>
                        </a:rPr>
                        <a:t>a.i</a:t>
                      </a:r>
                      <a:r>
                        <a:rPr lang="en-US" sz="900" dirty="0">
                          <a:effectLst/>
                        </a:rPr>
                        <a:t>.; </a:t>
                      </a:r>
                      <a:r>
                        <a:rPr lang="en-US" sz="900" dirty="0" err="1">
                          <a:effectLst/>
                        </a:rPr>
                        <a:t>dimethomorph</a:t>
                      </a:r>
                      <a:r>
                        <a:rPr lang="en-US" sz="900" dirty="0">
                          <a:effectLst/>
                        </a:rPr>
                        <a:t> is Forum (formerly Acrobat).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11"/>
                  </a:ext>
                </a:extLst>
              </a:tr>
              <a:tr h="370840">
                <a:tc>
                  <a:txBody>
                    <a:bodyPr/>
                    <a:lstStyle/>
                    <a:p>
                      <a:pPr marL="0" marR="0" algn="l">
                        <a:lnSpc>
                          <a:spcPct val="100000"/>
                        </a:lnSpc>
                        <a:spcBef>
                          <a:spcPts val="0"/>
                        </a:spcBef>
                        <a:spcAft>
                          <a:spcPts val="0"/>
                        </a:spcAft>
                      </a:pPr>
                      <a:r>
                        <a:rPr lang="en-US" sz="900" u="sng">
                          <a:effectLst/>
                          <a:latin typeface="Calibri"/>
                          <a:ea typeface="Calibri"/>
                          <a:cs typeface="Times New Roman"/>
                        </a:rPr>
                        <a:t>Zing!</a:t>
                      </a:r>
                      <a:endParaRPr lang="en-US" sz="900" u="sng" dirty="0">
                        <a:effectLst/>
                        <a:latin typeface="Calibri"/>
                        <a:ea typeface="Calibri"/>
                        <a:cs typeface="Times New Roman"/>
                      </a:endParaRPr>
                    </a:p>
                    <a:p>
                      <a:pPr marL="0" marR="0" algn="l">
                        <a:lnSpc>
                          <a:spcPct val="100000"/>
                        </a:lnSpc>
                        <a:spcBef>
                          <a:spcPts val="0"/>
                        </a:spcBef>
                        <a:spcAft>
                          <a:spcPts val="0"/>
                        </a:spcAft>
                      </a:pPr>
                      <a:r>
                        <a:rPr lang="en-US" sz="900" dirty="0">
                          <a:effectLst/>
                          <a:latin typeface="Calibri"/>
                          <a:ea typeface="Calibri"/>
                          <a:cs typeface="Times New Roman"/>
                        </a:rPr>
                        <a:t>(32-34 </a:t>
                      </a:r>
                      <a:r>
                        <a:rPr lang="en-US" sz="900" dirty="0" err="1">
                          <a:effectLst/>
                          <a:latin typeface="Calibri"/>
                          <a:ea typeface="Calibri"/>
                          <a:cs typeface="Times New Roman"/>
                        </a:rPr>
                        <a:t>fl</a:t>
                      </a:r>
                      <a:r>
                        <a:rPr lang="en-US" sz="900" dirty="0">
                          <a:effectLst/>
                          <a:latin typeface="Calibri"/>
                          <a:ea typeface="Calibri"/>
                          <a:cs typeface="Times New Roman"/>
                        </a:rPr>
                        <a:t> </a:t>
                      </a:r>
                      <a:r>
                        <a:rPr lang="en-US" sz="900" dirty="0" err="1">
                          <a:effectLst/>
                          <a:latin typeface="Calibri"/>
                          <a:ea typeface="Calibri"/>
                          <a:cs typeface="Times New Roman"/>
                        </a:rPr>
                        <a:t>oz</a:t>
                      </a:r>
                      <a:r>
                        <a:rPr lang="en-US" sz="900" dirty="0">
                          <a:effectLst/>
                          <a:latin typeface="Calibri"/>
                          <a:ea typeface="Calibri"/>
                          <a:cs typeface="Times New Roman"/>
                        </a:rPr>
                        <a:t>)</a:t>
                      </a:r>
                    </a:p>
                  </a:txBody>
                  <a:tcPr marL="68580" marR="68580" marT="0" marB="0"/>
                </a:tc>
                <a:tc>
                  <a:txBody>
                    <a:bodyPr/>
                    <a:lstStyle/>
                    <a:p>
                      <a:pPr marL="0" marR="0" algn="l">
                        <a:lnSpc>
                          <a:spcPct val="100000"/>
                        </a:lnSpc>
                        <a:spcBef>
                          <a:spcPts val="0"/>
                        </a:spcBef>
                        <a:spcAft>
                          <a:spcPts val="0"/>
                        </a:spcAft>
                      </a:pPr>
                      <a:r>
                        <a:rPr lang="en-US" sz="900" dirty="0" err="1">
                          <a:effectLst/>
                          <a:latin typeface="Calibri"/>
                          <a:ea typeface="Calibri"/>
                          <a:cs typeface="Times New Roman"/>
                        </a:rPr>
                        <a:t>zoxamide</a:t>
                      </a:r>
                      <a:r>
                        <a:rPr lang="en-US" sz="900" dirty="0">
                          <a:effectLst/>
                          <a:latin typeface="Calibri"/>
                          <a:ea typeface="Calibri"/>
                          <a:cs typeface="Times New Roman"/>
                        </a:rPr>
                        <a:t>+</a:t>
                      </a:r>
                    </a:p>
                    <a:p>
                      <a:pPr marL="0" marR="0" algn="l">
                        <a:lnSpc>
                          <a:spcPct val="100000"/>
                        </a:lnSpc>
                        <a:spcBef>
                          <a:spcPts val="0"/>
                        </a:spcBef>
                        <a:spcAft>
                          <a:spcPts val="0"/>
                        </a:spcAft>
                      </a:pPr>
                      <a:r>
                        <a:rPr lang="en-US" sz="900" dirty="0">
                          <a:effectLst/>
                          <a:latin typeface="Calibri"/>
                          <a:ea typeface="Calibri"/>
                          <a:cs typeface="Times New Roman"/>
                        </a:rPr>
                        <a:t>chlorothalonil</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7 days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12 hours</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22+M5</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Protectant</a:t>
                      </a:r>
                    </a:p>
                  </a:txBody>
                  <a:tcPr marL="68580" marR="68580" marT="0" marB="0"/>
                </a:tc>
                <a:tc>
                  <a:txBody>
                    <a:bodyPr/>
                    <a:lstStyle/>
                    <a:p>
                      <a:pPr marL="0" marR="0" algn="l">
                        <a:lnSpc>
                          <a:spcPct val="100000"/>
                        </a:lnSpc>
                        <a:spcBef>
                          <a:spcPts val="0"/>
                        </a:spcBef>
                        <a:spcAft>
                          <a:spcPts val="0"/>
                        </a:spcAft>
                      </a:pPr>
                      <a:r>
                        <a:rPr lang="en-US" sz="900" dirty="0">
                          <a:effectLst/>
                          <a:latin typeface="Calibri"/>
                          <a:ea typeface="Calibri"/>
                          <a:cs typeface="Times New Roman"/>
                        </a:rPr>
                        <a:t>Do not make more</a:t>
                      </a:r>
                      <a:r>
                        <a:rPr lang="en-US" sz="900" baseline="0" dirty="0">
                          <a:effectLst/>
                          <a:latin typeface="Calibri"/>
                          <a:ea typeface="Calibri"/>
                          <a:cs typeface="Times New Roman"/>
                        </a:rPr>
                        <a:t> than 2 sequential applications before alternating with another fungicide of a different mode of action.  Do not make &gt;8 applications or apply &gt;1.52 </a:t>
                      </a:r>
                      <a:r>
                        <a:rPr lang="en-US" sz="900" baseline="0" dirty="0" err="1">
                          <a:effectLst/>
                          <a:latin typeface="Calibri"/>
                          <a:ea typeface="Calibri"/>
                          <a:cs typeface="Times New Roman"/>
                        </a:rPr>
                        <a:t>lb</a:t>
                      </a:r>
                      <a:r>
                        <a:rPr lang="en-US" sz="900" baseline="0" dirty="0">
                          <a:effectLst/>
                          <a:latin typeface="Calibri"/>
                          <a:ea typeface="Calibri"/>
                          <a:cs typeface="Times New Roman"/>
                        </a:rPr>
                        <a:t> of </a:t>
                      </a:r>
                      <a:r>
                        <a:rPr lang="en-US" sz="900" baseline="0" dirty="0" err="1">
                          <a:effectLst/>
                          <a:latin typeface="Calibri"/>
                          <a:ea typeface="Calibri"/>
                          <a:cs typeface="Times New Roman"/>
                        </a:rPr>
                        <a:t>zoxamide</a:t>
                      </a:r>
                      <a:r>
                        <a:rPr lang="en-US" sz="900" baseline="0" dirty="0">
                          <a:effectLst/>
                          <a:latin typeface="Calibri"/>
                          <a:ea typeface="Calibri"/>
                          <a:cs typeface="Times New Roman"/>
                        </a:rPr>
                        <a:t> and 8.88 </a:t>
                      </a:r>
                      <a:r>
                        <a:rPr lang="en-US" sz="900" baseline="0" dirty="0" err="1">
                          <a:effectLst/>
                          <a:latin typeface="Calibri"/>
                          <a:ea typeface="Calibri"/>
                          <a:cs typeface="Times New Roman"/>
                        </a:rPr>
                        <a:t>lb</a:t>
                      </a:r>
                      <a:r>
                        <a:rPr lang="en-US" sz="900" baseline="0" dirty="0">
                          <a:effectLst/>
                          <a:latin typeface="Calibri"/>
                          <a:ea typeface="Calibri"/>
                          <a:cs typeface="Times New Roman"/>
                        </a:rPr>
                        <a:t> of chlorothalonil per season per acre. </a:t>
                      </a:r>
                      <a:endParaRPr lang="en-US" sz="900" dirty="0">
                        <a:effectLst/>
                        <a:latin typeface="Calibri"/>
                        <a:ea typeface="Calibri"/>
                        <a:cs typeface="Times New Roman"/>
                      </a:endParaRPr>
                    </a:p>
                  </a:txBody>
                  <a:tcPr marL="68580" marR="68580" marT="0" marB="0"/>
                </a:tc>
                <a:extLst>
                  <a:ext uri="{0D108BD9-81ED-4DB2-BD59-A6C34878D82A}">
                    <a16:rowId xmlns:a16="http://schemas.microsoft.com/office/drawing/2014/main" val="10012"/>
                  </a:ext>
                </a:extLst>
              </a:tr>
            </a:tbl>
          </a:graphicData>
        </a:graphic>
      </p:graphicFrame>
      <p:sp>
        <p:nvSpPr>
          <p:cNvPr id="7" name="Title 1"/>
          <p:cNvSpPr txBox="1">
            <a:spLocks/>
          </p:cNvSpPr>
          <p:nvPr/>
        </p:nvSpPr>
        <p:spPr>
          <a:xfrm>
            <a:off x="152400" y="8784168"/>
            <a:ext cx="6553200" cy="51223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200" b="1" dirty="0">
                <a:latin typeface="Times New Roman" pitchFamily="18" charset="0"/>
                <a:cs typeface="Times New Roman" pitchFamily="18" charset="0"/>
              </a:rPr>
              <a:t>Page 5</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683171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1761</TotalTime>
  <Words>2347</Words>
  <Application>Microsoft Office PowerPoint</Application>
  <PresentationFormat>On-screen Show (4:3)</PresentationFormat>
  <Paragraphs>524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Times New Roman</vt:lpstr>
      <vt:lpstr>Office Theme</vt:lpstr>
      <vt:lpstr>Potato Late Blight Fungicides Registered for WI, 2026.   In-furrow and seed treatment registrations are omitted.  Not a comprehensive list.  Most fungicides listed are for use in conventional systems.  Where generic fungicide trade names are included, they may be more numerous.  Reviewed on March 7, 2026. Amanda J. Gevens, Extension Plant Pathologist, UW-Madison Cell Phone:  608-575-3029; E-mail:  gevens@wisc.edu  </vt:lpstr>
      <vt:lpstr>Potato Late Blight Fungicides Registered for WI, 2026.  </vt:lpstr>
      <vt:lpstr>Potato Late Blight Fungicides Registered for WI, 2026.   </vt:lpstr>
      <vt:lpstr>Potato Late Blight Fungicides Registered for WI, 2026.  </vt:lpstr>
      <vt:lpstr>Potato Late Blight Fungicides Registered for WI, 2026</vt:lpstr>
    </vt:vector>
  </TitlesOfParts>
  <Company>UW-Madison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Potato Late Blight Fungicides Registered for WI, 2013.   In-furrow and seed treatment registrations are omitted from this list.  This is not a comprehensive list of all registered fungicides. Most fungicides listed are for use in conventional production systems.  List compiled 4 June 2013. Amanda J. Gevens, Extension Plant Pathologist, UW-Madison Office Phone:  608-890-3072; E-mail:  gevens@wisc.edu</dc:title>
  <dc:creator>Amanda</dc:creator>
  <cp:lastModifiedBy>Amanda Jane Gevens</cp:lastModifiedBy>
  <cp:revision>64</cp:revision>
  <cp:lastPrinted>2017-05-22T15:02:08Z</cp:lastPrinted>
  <dcterms:created xsi:type="dcterms:W3CDTF">2013-06-04T17:02:26Z</dcterms:created>
  <dcterms:modified xsi:type="dcterms:W3CDTF">2026-03-08T13:55:53Z</dcterms:modified>
</cp:coreProperties>
</file>